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69" r:id="rId4"/>
    <p:sldId id="341" r:id="rId5"/>
    <p:sldId id="281" r:id="rId6"/>
    <p:sldId id="284" r:id="rId7"/>
    <p:sldId id="342" r:id="rId8"/>
    <p:sldId id="282" r:id="rId9"/>
    <p:sldId id="283" r:id="rId10"/>
    <p:sldId id="271" r:id="rId11"/>
    <p:sldId id="305" r:id="rId12"/>
    <p:sldId id="272" r:id="rId13"/>
    <p:sldId id="285" r:id="rId14"/>
    <p:sldId id="307" r:id="rId15"/>
    <p:sldId id="306" r:id="rId16"/>
    <p:sldId id="309" r:id="rId17"/>
    <p:sldId id="273" r:id="rId18"/>
    <p:sldId id="310" r:id="rId19"/>
    <p:sldId id="343" r:id="rId20"/>
    <p:sldId id="344" r:id="rId21"/>
    <p:sldId id="290" r:id="rId22"/>
    <p:sldId id="287" r:id="rId23"/>
    <p:sldId id="275" r:id="rId24"/>
    <p:sldId id="276" r:id="rId25"/>
    <p:sldId id="288" r:id="rId26"/>
    <p:sldId id="296" r:id="rId27"/>
    <p:sldId id="291" r:id="rId28"/>
    <p:sldId id="314" r:id="rId29"/>
    <p:sldId id="311" r:id="rId30"/>
    <p:sldId id="292" r:id="rId31"/>
    <p:sldId id="274" r:id="rId32"/>
    <p:sldId id="334" r:id="rId33"/>
    <p:sldId id="293" r:id="rId34"/>
    <p:sldId id="345" r:id="rId35"/>
    <p:sldId id="297" r:id="rId36"/>
    <p:sldId id="313" r:id="rId37"/>
    <p:sldId id="298" r:id="rId38"/>
    <p:sldId id="299" r:id="rId39"/>
    <p:sldId id="337" r:id="rId40"/>
    <p:sldId id="339" r:id="rId41"/>
    <p:sldId id="300" r:id="rId42"/>
    <p:sldId id="301" r:id="rId43"/>
    <p:sldId id="338" r:id="rId44"/>
    <p:sldId id="316" r:id="rId45"/>
    <p:sldId id="340" r:id="rId46"/>
    <p:sldId id="279" r:id="rId47"/>
    <p:sldId id="280" r:id="rId48"/>
    <p:sldId id="278" r:id="rId49"/>
    <p:sldId id="317" r:id="rId50"/>
    <p:sldId id="318" r:id="rId51"/>
    <p:sldId id="325" r:id="rId52"/>
    <p:sldId id="326" r:id="rId53"/>
    <p:sldId id="327" r:id="rId54"/>
    <p:sldId id="328" r:id="rId55"/>
    <p:sldId id="331" r:id="rId56"/>
    <p:sldId id="332" r:id="rId57"/>
    <p:sldId id="333" r:id="rId58"/>
    <p:sldId id="267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3" autoAdjust="0"/>
    <p:restoredTop sz="93662" autoAdjust="0"/>
  </p:normalViewPr>
  <p:slideViewPr>
    <p:cSldViewPr snapToGrid="0">
      <p:cViewPr varScale="1">
        <p:scale>
          <a:sx n="61" d="100"/>
          <a:sy n="61" d="100"/>
        </p:scale>
        <p:origin x="108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46020;&#44221;\Downloads\&#52852;&#51060;&#53944;&#47196;&#45769;&#49828;_MS9709_&#53945;&#49457;&#52964;&#486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46020;&#44221;\Downloads\&#52852;&#51060;&#53944;&#47196;&#45769;&#49828;_MS9709_&#53945;&#49457;&#52964;&#486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/>
              <a:t>국내 척추질환 환자 수</a:t>
            </a:r>
            <a:endParaRPr lang="en-US" altLang="ko-KR" sz="1100"/>
          </a:p>
          <a:p>
            <a:pPr>
              <a:defRPr/>
            </a:pPr>
            <a:r>
              <a:rPr lang="en-US" altLang="ko-KR" sz="800"/>
              <a:t>[</a:t>
            </a:r>
            <a:r>
              <a:rPr lang="ko-KR" altLang="en-US" sz="800"/>
              <a:t>출처 </a:t>
            </a:r>
            <a:r>
              <a:rPr lang="en-US" altLang="ko-KR" sz="800"/>
              <a:t>: </a:t>
            </a:r>
            <a:r>
              <a:rPr lang="ko-KR" altLang="en-US" sz="800"/>
              <a:t>세라젬</a:t>
            </a:r>
            <a:r>
              <a:rPr lang="en-US" altLang="ko-KR" sz="800"/>
              <a:t>/ </a:t>
            </a:r>
            <a:r>
              <a:rPr lang="ko-KR" altLang="en-US" sz="800"/>
              <a:t>단위</a:t>
            </a:r>
            <a:r>
              <a:rPr lang="ko-KR" altLang="en-US" sz="800" baseline="0"/>
              <a:t> </a:t>
            </a:r>
            <a:r>
              <a:rPr lang="en-US" altLang="ko-KR" sz="800" baseline="0"/>
              <a:t>: </a:t>
            </a:r>
            <a:r>
              <a:rPr lang="ko-KR" altLang="en-US" sz="800" baseline="0"/>
              <a:t>만명</a:t>
            </a:r>
            <a:r>
              <a:rPr lang="en-US" altLang="ko-KR" sz="800" baseline="0"/>
              <a:t>]</a:t>
            </a:r>
            <a:endParaRPr lang="ko-KR" altLang="en-US" sz="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xVal>
            <c:numRef>
              <c:f>Sheet1!$B$2:$B$6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808</c:v>
                </c:pt>
                <c:pt idx="1">
                  <c:v>839</c:v>
                </c:pt>
                <c:pt idx="2">
                  <c:v>863</c:v>
                </c:pt>
                <c:pt idx="3">
                  <c:v>887</c:v>
                </c:pt>
                <c:pt idx="4">
                  <c:v>920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BC-4143-ACF3-FAF044B0E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3516560"/>
        <c:axId val="2083518640"/>
      </c:scatterChart>
      <c:valAx>
        <c:axId val="208351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3518640"/>
        <c:crosses val="autoZero"/>
        <c:crossBetween val="midCat"/>
        <c:majorUnit val="1"/>
      </c:valAx>
      <c:valAx>
        <c:axId val="2083518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3516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족저압 장치 측정 예시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좌족부 족저압 평균(ADC)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Sheet1!$B$2:$B$13</c:f>
              <c:numCache>
                <c:formatCode>m/d/yyyy</c:formatCode>
                <c:ptCount val="12"/>
                <c:pt idx="0">
                  <c:v>44621</c:v>
                </c:pt>
                <c:pt idx="1">
                  <c:v>44635</c:v>
                </c:pt>
                <c:pt idx="2">
                  <c:v>44652</c:v>
                </c:pt>
                <c:pt idx="3">
                  <c:v>44666</c:v>
                </c:pt>
                <c:pt idx="4">
                  <c:v>44682</c:v>
                </c:pt>
                <c:pt idx="5">
                  <c:v>44696</c:v>
                </c:pt>
                <c:pt idx="6">
                  <c:v>44713</c:v>
                </c:pt>
                <c:pt idx="7">
                  <c:v>44727</c:v>
                </c:pt>
                <c:pt idx="8">
                  <c:v>44743</c:v>
                </c:pt>
                <c:pt idx="9">
                  <c:v>44757</c:v>
                </c:pt>
                <c:pt idx="10">
                  <c:v>44774</c:v>
                </c:pt>
                <c:pt idx="11">
                  <c:v>44788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935</c:v>
                </c:pt>
                <c:pt idx="1">
                  <c:v>936</c:v>
                </c:pt>
                <c:pt idx="2">
                  <c:v>938</c:v>
                </c:pt>
                <c:pt idx="3">
                  <c:v>935</c:v>
                </c:pt>
                <c:pt idx="4">
                  <c:v>935</c:v>
                </c:pt>
                <c:pt idx="5">
                  <c:v>932</c:v>
                </c:pt>
                <c:pt idx="6">
                  <c:v>930</c:v>
                </c:pt>
                <c:pt idx="7">
                  <c:v>930</c:v>
                </c:pt>
                <c:pt idx="8">
                  <c:v>925</c:v>
                </c:pt>
                <c:pt idx="9">
                  <c:v>925</c:v>
                </c:pt>
                <c:pt idx="10">
                  <c:v>920</c:v>
                </c:pt>
                <c:pt idx="11">
                  <c:v>918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CE-4FE7-A6E2-71B14024CEAA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우족부 족저압 평균(ADC)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Sheet1!$B$2:$B$13</c:f>
              <c:numCache>
                <c:formatCode>m/d/yyyy</c:formatCode>
                <c:ptCount val="12"/>
                <c:pt idx="0">
                  <c:v>44621</c:v>
                </c:pt>
                <c:pt idx="1">
                  <c:v>44635</c:v>
                </c:pt>
                <c:pt idx="2">
                  <c:v>44652</c:v>
                </c:pt>
                <c:pt idx="3">
                  <c:v>44666</c:v>
                </c:pt>
                <c:pt idx="4">
                  <c:v>44682</c:v>
                </c:pt>
                <c:pt idx="5">
                  <c:v>44696</c:v>
                </c:pt>
                <c:pt idx="6">
                  <c:v>44713</c:v>
                </c:pt>
                <c:pt idx="7">
                  <c:v>44727</c:v>
                </c:pt>
                <c:pt idx="8">
                  <c:v>44743</c:v>
                </c:pt>
                <c:pt idx="9">
                  <c:v>44757</c:v>
                </c:pt>
                <c:pt idx="10">
                  <c:v>44774</c:v>
                </c:pt>
                <c:pt idx="11">
                  <c:v>44788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880</c:v>
                </c:pt>
                <c:pt idx="1">
                  <c:v>889</c:v>
                </c:pt>
                <c:pt idx="2">
                  <c:v>890</c:v>
                </c:pt>
                <c:pt idx="3">
                  <c:v>895</c:v>
                </c:pt>
                <c:pt idx="4">
                  <c:v>899</c:v>
                </c:pt>
                <c:pt idx="5">
                  <c:v>900</c:v>
                </c:pt>
                <c:pt idx="6">
                  <c:v>902</c:v>
                </c:pt>
                <c:pt idx="7">
                  <c:v>905</c:v>
                </c:pt>
                <c:pt idx="8">
                  <c:v>906</c:v>
                </c:pt>
                <c:pt idx="9">
                  <c:v>907</c:v>
                </c:pt>
                <c:pt idx="10">
                  <c:v>909</c:v>
                </c:pt>
                <c:pt idx="11">
                  <c:v>910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CE-4FE7-A6E2-71B14024CEAA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족저압 차이(ADC)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Sheet1!$B$2:$B$13</c:f>
              <c:numCache>
                <c:formatCode>m/d/yyyy</c:formatCode>
                <c:ptCount val="12"/>
                <c:pt idx="0">
                  <c:v>44621</c:v>
                </c:pt>
                <c:pt idx="1">
                  <c:v>44635</c:v>
                </c:pt>
                <c:pt idx="2">
                  <c:v>44652</c:v>
                </c:pt>
                <c:pt idx="3">
                  <c:v>44666</c:v>
                </c:pt>
                <c:pt idx="4">
                  <c:v>44682</c:v>
                </c:pt>
                <c:pt idx="5">
                  <c:v>44696</c:v>
                </c:pt>
                <c:pt idx="6">
                  <c:v>44713</c:v>
                </c:pt>
                <c:pt idx="7">
                  <c:v>44727</c:v>
                </c:pt>
                <c:pt idx="8">
                  <c:v>44743</c:v>
                </c:pt>
                <c:pt idx="9">
                  <c:v>44757</c:v>
                </c:pt>
                <c:pt idx="10">
                  <c:v>44774</c:v>
                </c:pt>
                <c:pt idx="11">
                  <c:v>44788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55</c:v>
                </c:pt>
                <c:pt idx="1">
                  <c:v>47</c:v>
                </c:pt>
                <c:pt idx="2">
                  <c:v>48</c:v>
                </c:pt>
                <c:pt idx="3">
                  <c:v>40</c:v>
                </c:pt>
                <c:pt idx="4">
                  <c:v>36</c:v>
                </c:pt>
                <c:pt idx="5">
                  <c:v>32</c:v>
                </c:pt>
                <c:pt idx="6">
                  <c:v>28</c:v>
                </c:pt>
                <c:pt idx="7">
                  <c:v>25</c:v>
                </c:pt>
                <c:pt idx="8">
                  <c:v>19</c:v>
                </c:pt>
                <c:pt idx="9">
                  <c:v>18</c:v>
                </c:pt>
                <c:pt idx="10">
                  <c:v>11</c:v>
                </c:pt>
                <c:pt idx="11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CE-4FE7-A6E2-71B14024CE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993600"/>
        <c:axId val="190942720"/>
      </c:lineChart>
      <c:dateAx>
        <c:axId val="1979936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942720"/>
        <c:crosses val="autoZero"/>
        <c:auto val="1"/>
        <c:lblOffset val="100"/>
        <c:baseTimeUnit val="days"/>
      </c:dateAx>
      <c:valAx>
        <c:axId val="19094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993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>
                <a:effectLst/>
              </a:rPr>
              <a:t>MS9709 Pressure VS Resistance Curve </a:t>
            </a:r>
            <a:endParaRPr lang="ko-KR" altLang="ko-KR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'1점센서_둥근것_0.5-50kgf_1cm^2_백명규_20'!$F$1</c:f>
              <c:strCache>
                <c:ptCount val="1"/>
                <c:pt idx="0">
                  <c:v>k ohm</c:v>
                </c:pt>
              </c:strCache>
            </c:strRef>
          </c:tx>
          <c:spPr>
            <a:ln w="19050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'1점센서_둥근것_0.5-50kgf_1cm^2_백명규_20'!$C$2:$C$101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  <c:pt idx="50">
                  <c:v>25.5</c:v>
                </c:pt>
                <c:pt idx="51">
                  <c:v>26</c:v>
                </c:pt>
                <c:pt idx="52">
                  <c:v>26.5</c:v>
                </c:pt>
                <c:pt idx="53">
                  <c:v>27</c:v>
                </c:pt>
                <c:pt idx="54">
                  <c:v>27.5</c:v>
                </c:pt>
                <c:pt idx="55">
                  <c:v>28</c:v>
                </c:pt>
                <c:pt idx="56">
                  <c:v>28.5</c:v>
                </c:pt>
                <c:pt idx="57">
                  <c:v>29</c:v>
                </c:pt>
                <c:pt idx="58">
                  <c:v>29.5</c:v>
                </c:pt>
                <c:pt idx="59">
                  <c:v>30</c:v>
                </c:pt>
                <c:pt idx="60">
                  <c:v>30.5</c:v>
                </c:pt>
                <c:pt idx="61">
                  <c:v>31</c:v>
                </c:pt>
                <c:pt idx="62">
                  <c:v>31.5</c:v>
                </c:pt>
                <c:pt idx="63">
                  <c:v>32</c:v>
                </c:pt>
                <c:pt idx="64">
                  <c:v>32.5</c:v>
                </c:pt>
                <c:pt idx="65">
                  <c:v>33</c:v>
                </c:pt>
                <c:pt idx="66">
                  <c:v>33.5</c:v>
                </c:pt>
                <c:pt idx="67">
                  <c:v>34</c:v>
                </c:pt>
                <c:pt idx="68">
                  <c:v>34.5</c:v>
                </c:pt>
                <c:pt idx="69">
                  <c:v>35</c:v>
                </c:pt>
                <c:pt idx="70">
                  <c:v>35.5</c:v>
                </c:pt>
                <c:pt idx="71">
                  <c:v>36</c:v>
                </c:pt>
                <c:pt idx="72">
                  <c:v>36.5</c:v>
                </c:pt>
                <c:pt idx="73">
                  <c:v>37</c:v>
                </c:pt>
                <c:pt idx="74">
                  <c:v>37.5</c:v>
                </c:pt>
                <c:pt idx="75">
                  <c:v>38</c:v>
                </c:pt>
                <c:pt idx="76">
                  <c:v>38.5</c:v>
                </c:pt>
                <c:pt idx="77">
                  <c:v>39</c:v>
                </c:pt>
                <c:pt idx="78">
                  <c:v>39.5</c:v>
                </c:pt>
                <c:pt idx="79">
                  <c:v>40</c:v>
                </c:pt>
                <c:pt idx="80">
                  <c:v>40.5</c:v>
                </c:pt>
                <c:pt idx="81">
                  <c:v>41</c:v>
                </c:pt>
                <c:pt idx="82">
                  <c:v>41.5</c:v>
                </c:pt>
                <c:pt idx="83">
                  <c:v>42</c:v>
                </c:pt>
                <c:pt idx="84">
                  <c:v>42.5</c:v>
                </c:pt>
                <c:pt idx="85">
                  <c:v>43</c:v>
                </c:pt>
                <c:pt idx="86">
                  <c:v>43.5</c:v>
                </c:pt>
                <c:pt idx="87">
                  <c:v>44</c:v>
                </c:pt>
                <c:pt idx="88">
                  <c:v>44.5</c:v>
                </c:pt>
                <c:pt idx="89">
                  <c:v>45</c:v>
                </c:pt>
                <c:pt idx="90">
                  <c:v>45.5</c:v>
                </c:pt>
                <c:pt idx="91">
                  <c:v>46</c:v>
                </c:pt>
                <c:pt idx="92">
                  <c:v>46.5</c:v>
                </c:pt>
                <c:pt idx="93">
                  <c:v>47</c:v>
                </c:pt>
                <c:pt idx="94">
                  <c:v>47.5</c:v>
                </c:pt>
                <c:pt idx="95">
                  <c:v>48</c:v>
                </c:pt>
                <c:pt idx="96">
                  <c:v>48.5</c:v>
                </c:pt>
                <c:pt idx="97">
                  <c:v>49</c:v>
                </c:pt>
                <c:pt idx="98">
                  <c:v>49.5</c:v>
                </c:pt>
                <c:pt idx="99">
                  <c:v>50</c:v>
                </c:pt>
              </c:numCache>
            </c:numRef>
          </c:xVal>
          <c:yVal>
            <c:numRef>
              <c:f>'1점센서_둥근것_0.5-50kgf_1cm^2_백명규_20'!$F$2:$F$101</c:f>
              <c:numCache>
                <c:formatCode>General</c:formatCode>
                <c:ptCount val="100"/>
                <c:pt idx="0">
                  <c:v>18.329999999999998</c:v>
                </c:pt>
                <c:pt idx="1">
                  <c:v>3.9489999999999998</c:v>
                </c:pt>
                <c:pt idx="2">
                  <c:v>2.5230000000000001</c:v>
                </c:pt>
                <c:pt idx="3">
                  <c:v>1.998</c:v>
                </c:pt>
                <c:pt idx="4">
                  <c:v>1.6639999999999999</c:v>
                </c:pt>
                <c:pt idx="5">
                  <c:v>1.504</c:v>
                </c:pt>
                <c:pt idx="6">
                  <c:v>1.3959999999999999</c:v>
                </c:pt>
                <c:pt idx="7">
                  <c:v>1.304</c:v>
                </c:pt>
                <c:pt idx="8">
                  <c:v>1.254</c:v>
                </c:pt>
                <c:pt idx="9">
                  <c:v>1.2070000000000001</c:v>
                </c:pt>
                <c:pt idx="10">
                  <c:v>1.1679999999999999</c:v>
                </c:pt>
                <c:pt idx="11">
                  <c:v>1.139</c:v>
                </c:pt>
                <c:pt idx="12">
                  <c:v>1.1120000000000001</c:v>
                </c:pt>
                <c:pt idx="13">
                  <c:v>1.0900000000000001</c:v>
                </c:pt>
                <c:pt idx="14">
                  <c:v>1.0660000000000001</c:v>
                </c:pt>
                <c:pt idx="15">
                  <c:v>1.05</c:v>
                </c:pt>
                <c:pt idx="16">
                  <c:v>1.038</c:v>
                </c:pt>
                <c:pt idx="17">
                  <c:v>1.028</c:v>
                </c:pt>
                <c:pt idx="18">
                  <c:v>1.02</c:v>
                </c:pt>
                <c:pt idx="19">
                  <c:v>1.0109999999999999</c:v>
                </c:pt>
                <c:pt idx="20">
                  <c:v>1.0049999999999999</c:v>
                </c:pt>
                <c:pt idx="21">
                  <c:v>0.999</c:v>
                </c:pt>
                <c:pt idx="22">
                  <c:v>0.99299999999999999</c:v>
                </c:pt>
                <c:pt idx="23">
                  <c:v>0.98699999999999999</c:v>
                </c:pt>
                <c:pt idx="24">
                  <c:v>0.98099999999999998</c:v>
                </c:pt>
                <c:pt idx="25">
                  <c:v>0.97499999999999998</c:v>
                </c:pt>
                <c:pt idx="26">
                  <c:v>0.97199999999999998</c:v>
                </c:pt>
                <c:pt idx="27">
                  <c:v>0.96499999999999997</c:v>
                </c:pt>
                <c:pt idx="28">
                  <c:v>0.95899999999999996</c:v>
                </c:pt>
                <c:pt idx="29">
                  <c:v>0.95599999999999996</c:v>
                </c:pt>
                <c:pt idx="30">
                  <c:v>0.95199999999999996</c:v>
                </c:pt>
                <c:pt idx="31">
                  <c:v>0.95</c:v>
                </c:pt>
                <c:pt idx="32">
                  <c:v>0.94599999999999995</c:v>
                </c:pt>
                <c:pt idx="33">
                  <c:v>0.94299999999999995</c:v>
                </c:pt>
                <c:pt idx="34">
                  <c:v>0.94</c:v>
                </c:pt>
                <c:pt idx="35">
                  <c:v>0.93600000000000005</c:v>
                </c:pt>
                <c:pt idx="36">
                  <c:v>0.93300000000000005</c:v>
                </c:pt>
                <c:pt idx="37">
                  <c:v>0.93</c:v>
                </c:pt>
                <c:pt idx="38">
                  <c:v>0.92700000000000005</c:v>
                </c:pt>
                <c:pt idx="39">
                  <c:v>0.92300000000000004</c:v>
                </c:pt>
                <c:pt idx="40">
                  <c:v>0.92100000000000004</c:v>
                </c:pt>
                <c:pt idx="41">
                  <c:v>0.91800000000000004</c:v>
                </c:pt>
                <c:pt idx="42">
                  <c:v>0.91600000000000004</c:v>
                </c:pt>
                <c:pt idx="43">
                  <c:v>0.91300000000000003</c:v>
                </c:pt>
                <c:pt idx="44">
                  <c:v>0.91100000000000003</c:v>
                </c:pt>
                <c:pt idx="45">
                  <c:v>0.90800000000000003</c:v>
                </c:pt>
                <c:pt idx="46">
                  <c:v>0.90600000000000003</c:v>
                </c:pt>
                <c:pt idx="47">
                  <c:v>0.90400000000000003</c:v>
                </c:pt>
                <c:pt idx="48">
                  <c:v>0.90200000000000002</c:v>
                </c:pt>
                <c:pt idx="49">
                  <c:v>0.90100000000000002</c:v>
                </c:pt>
                <c:pt idx="50">
                  <c:v>0.83199999999999996</c:v>
                </c:pt>
                <c:pt idx="51">
                  <c:v>0.83</c:v>
                </c:pt>
                <c:pt idx="52">
                  <c:v>0.82799999999999996</c:v>
                </c:pt>
                <c:pt idx="53">
                  <c:v>0.82599999999999996</c:v>
                </c:pt>
                <c:pt idx="54">
                  <c:v>0.82399999999999995</c:v>
                </c:pt>
                <c:pt idx="55">
                  <c:v>0.82199999999999995</c:v>
                </c:pt>
                <c:pt idx="56">
                  <c:v>0.82099999999999995</c:v>
                </c:pt>
                <c:pt idx="57">
                  <c:v>0.81899999999999995</c:v>
                </c:pt>
                <c:pt idx="58">
                  <c:v>0.81799999999999995</c:v>
                </c:pt>
                <c:pt idx="59">
                  <c:v>0.81599999999999995</c:v>
                </c:pt>
                <c:pt idx="60">
                  <c:v>0.81399999999999995</c:v>
                </c:pt>
                <c:pt idx="61">
                  <c:v>0.81200000000000006</c:v>
                </c:pt>
                <c:pt idx="62">
                  <c:v>0.81100000000000005</c:v>
                </c:pt>
                <c:pt idx="63">
                  <c:v>0.80900000000000005</c:v>
                </c:pt>
                <c:pt idx="64">
                  <c:v>0.80800000000000005</c:v>
                </c:pt>
                <c:pt idx="65">
                  <c:v>0.80500000000000005</c:v>
                </c:pt>
                <c:pt idx="66">
                  <c:v>0.80500000000000005</c:v>
                </c:pt>
                <c:pt idx="67">
                  <c:v>0.80300000000000005</c:v>
                </c:pt>
                <c:pt idx="68">
                  <c:v>0.80100000000000005</c:v>
                </c:pt>
                <c:pt idx="69">
                  <c:v>0.79900000000000004</c:v>
                </c:pt>
                <c:pt idx="70">
                  <c:v>0.79700000000000004</c:v>
                </c:pt>
                <c:pt idx="71">
                  <c:v>0.79600000000000004</c:v>
                </c:pt>
                <c:pt idx="72">
                  <c:v>0.79400000000000004</c:v>
                </c:pt>
                <c:pt idx="73">
                  <c:v>0.79300000000000004</c:v>
                </c:pt>
                <c:pt idx="74">
                  <c:v>0.79100000000000004</c:v>
                </c:pt>
                <c:pt idx="75">
                  <c:v>0.79100000000000004</c:v>
                </c:pt>
                <c:pt idx="76">
                  <c:v>0.79</c:v>
                </c:pt>
                <c:pt idx="77">
                  <c:v>0.78900000000000003</c:v>
                </c:pt>
                <c:pt idx="78">
                  <c:v>0.78800000000000003</c:v>
                </c:pt>
                <c:pt idx="79">
                  <c:v>0.78800000000000003</c:v>
                </c:pt>
                <c:pt idx="80">
                  <c:v>0.64</c:v>
                </c:pt>
                <c:pt idx="81">
                  <c:v>0.59499999999999997</c:v>
                </c:pt>
                <c:pt idx="82">
                  <c:v>0.59399999999999997</c:v>
                </c:pt>
                <c:pt idx="83">
                  <c:v>0.59299999999999997</c:v>
                </c:pt>
                <c:pt idx="84">
                  <c:v>0.59299999999999997</c:v>
                </c:pt>
                <c:pt idx="85">
                  <c:v>0.59099999999999997</c:v>
                </c:pt>
                <c:pt idx="86">
                  <c:v>0.59099999999999997</c:v>
                </c:pt>
                <c:pt idx="87">
                  <c:v>0.58899999999999997</c:v>
                </c:pt>
                <c:pt idx="88">
                  <c:v>0.58799999999999997</c:v>
                </c:pt>
                <c:pt idx="89">
                  <c:v>0.58699999999999997</c:v>
                </c:pt>
                <c:pt idx="90">
                  <c:v>0.58599999999999997</c:v>
                </c:pt>
                <c:pt idx="91">
                  <c:v>0.58499999999999996</c:v>
                </c:pt>
                <c:pt idx="92">
                  <c:v>0.58399999999999996</c:v>
                </c:pt>
                <c:pt idx="93">
                  <c:v>0.58399999999999996</c:v>
                </c:pt>
                <c:pt idx="94">
                  <c:v>0.58299999999999996</c:v>
                </c:pt>
                <c:pt idx="95">
                  <c:v>0.58199999999999996</c:v>
                </c:pt>
                <c:pt idx="96">
                  <c:v>0.57999999999999996</c:v>
                </c:pt>
                <c:pt idx="97">
                  <c:v>0.57999999999999996</c:v>
                </c:pt>
                <c:pt idx="98">
                  <c:v>0.57899999999999996</c:v>
                </c:pt>
                <c:pt idx="99">
                  <c:v>0.57799999999999996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99E-4062-8968-D243032E6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9225744"/>
        <c:axId val="979227408"/>
      </c:scatterChart>
      <c:valAx>
        <c:axId val="979225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27408"/>
        <c:crosses val="autoZero"/>
        <c:crossBetween val="midCat"/>
      </c:valAx>
      <c:valAx>
        <c:axId val="97922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25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>
                <a:effectLst/>
              </a:rPr>
              <a:t>MS9709 Pressure VS Conductance Curve</a:t>
            </a:r>
            <a:endParaRPr lang="en-US" altLang="ko-KR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'1점센서_둥근것_0.5-50kgf_1cm^2_백명규_20'!$G$1</c:f>
              <c:strCache>
                <c:ptCount val="1"/>
                <c:pt idx="0">
                  <c:v>Conductance(mS)</c:v>
                </c:pt>
              </c:strCache>
            </c:strRef>
          </c:tx>
          <c:spPr>
            <a:ln w="19050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'1점센서_둥근것_0.5-50kgf_1cm^2_백명규_20'!$C$2:$C$101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  <c:pt idx="50">
                  <c:v>25.5</c:v>
                </c:pt>
                <c:pt idx="51">
                  <c:v>26</c:v>
                </c:pt>
                <c:pt idx="52">
                  <c:v>26.5</c:v>
                </c:pt>
                <c:pt idx="53">
                  <c:v>27</c:v>
                </c:pt>
                <c:pt idx="54">
                  <c:v>27.5</c:v>
                </c:pt>
                <c:pt idx="55">
                  <c:v>28</c:v>
                </c:pt>
                <c:pt idx="56">
                  <c:v>28.5</c:v>
                </c:pt>
                <c:pt idx="57">
                  <c:v>29</c:v>
                </c:pt>
                <c:pt idx="58">
                  <c:v>29.5</c:v>
                </c:pt>
                <c:pt idx="59">
                  <c:v>30</c:v>
                </c:pt>
                <c:pt idx="60">
                  <c:v>30.5</c:v>
                </c:pt>
                <c:pt idx="61">
                  <c:v>31</c:v>
                </c:pt>
                <c:pt idx="62">
                  <c:v>31.5</c:v>
                </c:pt>
                <c:pt idx="63">
                  <c:v>32</c:v>
                </c:pt>
                <c:pt idx="64">
                  <c:v>32.5</c:v>
                </c:pt>
                <c:pt idx="65">
                  <c:v>33</c:v>
                </c:pt>
                <c:pt idx="66">
                  <c:v>33.5</c:v>
                </c:pt>
                <c:pt idx="67">
                  <c:v>34</c:v>
                </c:pt>
                <c:pt idx="68">
                  <c:v>34.5</c:v>
                </c:pt>
                <c:pt idx="69">
                  <c:v>35</c:v>
                </c:pt>
                <c:pt idx="70">
                  <c:v>35.5</c:v>
                </c:pt>
                <c:pt idx="71">
                  <c:v>36</c:v>
                </c:pt>
                <c:pt idx="72">
                  <c:v>36.5</c:v>
                </c:pt>
                <c:pt idx="73">
                  <c:v>37</c:v>
                </c:pt>
                <c:pt idx="74">
                  <c:v>37.5</c:v>
                </c:pt>
                <c:pt idx="75">
                  <c:v>38</c:v>
                </c:pt>
                <c:pt idx="76">
                  <c:v>38.5</c:v>
                </c:pt>
                <c:pt idx="77">
                  <c:v>39</c:v>
                </c:pt>
                <c:pt idx="78">
                  <c:v>39.5</c:v>
                </c:pt>
                <c:pt idx="79">
                  <c:v>40</c:v>
                </c:pt>
                <c:pt idx="80">
                  <c:v>40.5</c:v>
                </c:pt>
                <c:pt idx="81">
                  <c:v>41</c:v>
                </c:pt>
                <c:pt idx="82">
                  <c:v>41.5</c:v>
                </c:pt>
                <c:pt idx="83">
                  <c:v>42</c:v>
                </c:pt>
                <c:pt idx="84">
                  <c:v>42.5</c:v>
                </c:pt>
                <c:pt idx="85">
                  <c:v>43</c:v>
                </c:pt>
                <c:pt idx="86">
                  <c:v>43.5</c:v>
                </c:pt>
                <c:pt idx="87">
                  <c:v>44</c:v>
                </c:pt>
                <c:pt idx="88">
                  <c:v>44.5</c:v>
                </c:pt>
                <c:pt idx="89">
                  <c:v>45</c:v>
                </c:pt>
                <c:pt idx="90">
                  <c:v>45.5</c:v>
                </c:pt>
                <c:pt idx="91">
                  <c:v>46</c:v>
                </c:pt>
                <c:pt idx="92">
                  <c:v>46.5</c:v>
                </c:pt>
                <c:pt idx="93">
                  <c:v>47</c:v>
                </c:pt>
                <c:pt idx="94">
                  <c:v>47.5</c:v>
                </c:pt>
                <c:pt idx="95">
                  <c:v>48</c:v>
                </c:pt>
                <c:pt idx="96">
                  <c:v>48.5</c:v>
                </c:pt>
                <c:pt idx="97">
                  <c:v>49</c:v>
                </c:pt>
                <c:pt idx="98">
                  <c:v>49.5</c:v>
                </c:pt>
                <c:pt idx="99">
                  <c:v>50</c:v>
                </c:pt>
              </c:numCache>
            </c:numRef>
          </c:xVal>
          <c:yVal>
            <c:numRef>
              <c:f>'1점센서_둥근것_0.5-50kgf_1cm^2_백명규_20'!$G$2:$G$101</c:f>
              <c:numCache>
                <c:formatCode>General</c:formatCode>
                <c:ptCount val="100"/>
                <c:pt idx="0">
                  <c:v>5.4555373704309899E-2</c:v>
                </c:pt>
                <c:pt idx="1">
                  <c:v>0.253228665484933</c:v>
                </c:pt>
                <c:pt idx="2">
                  <c:v>0.39635354736424899</c:v>
                </c:pt>
                <c:pt idx="3">
                  <c:v>0.50050050050050099</c:v>
                </c:pt>
                <c:pt idx="4">
                  <c:v>0.60096153846153799</c:v>
                </c:pt>
                <c:pt idx="5">
                  <c:v>0.66489361702127703</c:v>
                </c:pt>
                <c:pt idx="6">
                  <c:v>0.71633237822349605</c:v>
                </c:pt>
                <c:pt idx="7">
                  <c:v>0.76687116564417201</c:v>
                </c:pt>
                <c:pt idx="8">
                  <c:v>0.79744816586921896</c:v>
                </c:pt>
                <c:pt idx="9">
                  <c:v>0.82850041425020704</c:v>
                </c:pt>
                <c:pt idx="10">
                  <c:v>0.85616438356164404</c:v>
                </c:pt>
                <c:pt idx="11">
                  <c:v>0.87796312554872702</c:v>
                </c:pt>
                <c:pt idx="12">
                  <c:v>0.89928057553956797</c:v>
                </c:pt>
                <c:pt idx="13">
                  <c:v>0.91743119266054995</c:v>
                </c:pt>
                <c:pt idx="14">
                  <c:v>0.93808630393996195</c:v>
                </c:pt>
                <c:pt idx="15">
                  <c:v>0.952380952380952</c:v>
                </c:pt>
                <c:pt idx="16">
                  <c:v>0.96339113680154098</c:v>
                </c:pt>
                <c:pt idx="17">
                  <c:v>0.97276264591439698</c:v>
                </c:pt>
                <c:pt idx="18">
                  <c:v>0.98039215686274495</c:v>
                </c:pt>
                <c:pt idx="19">
                  <c:v>0.98911968348170098</c:v>
                </c:pt>
                <c:pt idx="20">
                  <c:v>0.99502487562189101</c:v>
                </c:pt>
                <c:pt idx="21">
                  <c:v>1.001001001001</c:v>
                </c:pt>
                <c:pt idx="22">
                  <c:v>1.0070493454179299</c:v>
                </c:pt>
                <c:pt idx="23">
                  <c:v>1.0131712259371799</c:v>
                </c:pt>
                <c:pt idx="24">
                  <c:v>1.01936799184506</c:v>
                </c:pt>
                <c:pt idx="25">
                  <c:v>1.02564102564103</c:v>
                </c:pt>
                <c:pt idx="26">
                  <c:v>1.0288065843621399</c:v>
                </c:pt>
                <c:pt idx="27">
                  <c:v>1.03626943005181</c:v>
                </c:pt>
                <c:pt idx="28">
                  <c:v>1.0427528675703901</c:v>
                </c:pt>
                <c:pt idx="29">
                  <c:v>1.04602510460251</c:v>
                </c:pt>
                <c:pt idx="30">
                  <c:v>1.05042016806723</c:v>
                </c:pt>
                <c:pt idx="31">
                  <c:v>1.0526315789473699</c:v>
                </c:pt>
                <c:pt idx="32">
                  <c:v>1.0570824524312901</c:v>
                </c:pt>
                <c:pt idx="33">
                  <c:v>1.0604453870625701</c:v>
                </c:pt>
                <c:pt idx="34">
                  <c:v>1.0638297872340401</c:v>
                </c:pt>
                <c:pt idx="35">
                  <c:v>1.0683760683760699</c:v>
                </c:pt>
                <c:pt idx="36">
                  <c:v>1.0718113612004301</c:v>
                </c:pt>
                <c:pt idx="37">
                  <c:v>1.0752688172042999</c:v>
                </c:pt>
                <c:pt idx="38">
                  <c:v>1.07874865156419</c:v>
                </c:pt>
                <c:pt idx="39">
                  <c:v>1.08342361863489</c:v>
                </c:pt>
                <c:pt idx="40">
                  <c:v>1.0857763300759999</c:v>
                </c:pt>
                <c:pt idx="41">
                  <c:v>1.0893246187363801</c:v>
                </c:pt>
                <c:pt idx="42">
                  <c:v>1.0917030567685599</c:v>
                </c:pt>
                <c:pt idx="43">
                  <c:v>1.09529025191676</c:v>
                </c:pt>
                <c:pt idx="44">
                  <c:v>1.09769484083425</c:v>
                </c:pt>
                <c:pt idx="45">
                  <c:v>1.10132158590308</c:v>
                </c:pt>
                <c:pt idx="46">
                  <c:v>1.1037527593819001</c:v>
                </c:pt>
                <c:pt idx="47">
                  <c:v>1.10619469026549</c:v>
                </c:pt>
                <c:pt idx="48">
                  <c:v>1.1086474501108601</c:v>
                </c:pt>
                <c:pt idx="49">
                  <c:v>1.10987791342952</c:v>
                </c:pt>
                <c:pt idx="50">
                  <c:v>1.20192307692308</c:v>
                </c:pt>
                <c:pt idx="51">
                  <c:v>1.2048192771084301</c:v>
                </c:pt>
                <c:pt idx="52">
                  <c:v>1.2077294685990301</c:v>
                </c:pt>
                <c:pt idx="53">
                  <c:v>1.2106537530266299</c:v>
                </c:pt>
                <c:pt idx="54">
                  <c:v>1.21359223300971</c:v>
                </c:pt>
                <c:pt idx="55">
                  <c:v>1.21654501216545</c:v>
                </c:pt>
                <c:pt idx="56">
                  <c:v>1.2180267965895299</c:v>
                </c:pt>
                <c:pt idx="57">
                  <c:v>1.22100122100122</c:v>
                </c:pt>
                <c:pt idx="58">
                  <c:v>1.22249388753056</c:v>
                </c:pt>
                <c:pt idx="59">
                  <c:v>1.2254901960784299</c:v>
                </c:pt>
                <c:pt idx="60">
                  <c:v>1.22850122850123</c:v>
                </c:pt>
                <c:pt idx="61">
                  <c:v>1.2315270935960601</c:v>
                </c:pt>
                <c:pt idx="62">
                  <c:v>1.23304562268804</c:v>
                </c:pt>
                <c:pt idx="63">
                  <c:v>1.23609394313968</c:v>
                </c:pt>
                <c:pt idx="64">
                  <c:v>1.2376237623762401</c:v>
                </c:pt>
                <c:pt idx="65">
                  <c:v>1.24223602484472</c:v>
                </c:pt>
                <c:pt idx="66">
                  <c:v>1.24223602484472</c:v>
                </c:pt>
                <c:pt idx="67">
                  <c:v>1.2453300124533</c:v>
                </c:pt>
                <c:pt idx="68">
                  <c:v>1.2484394506866401</c:v>
                </c:pt>
                <c:pt idx="69">
                  <c:v>1.2515644555694601</c:v>
                </c:pt>
                <c:pt idx="70">
                  <c:v>1.2547051442910899</c:v>
                </c:pt>
                <c:pt idx="71">
                  <c:v>1.25628140703518</c:v>
                </c:pt>
                <c:pt idx="72">
                  <c:v>1.2594458438287199</c:v>
                </c:pt>
                <c:pt idx="73">
                  <c:v>1.2610340479192901</c:v>
                </c:pt>
                <c:pt idx="74">
                  <c:v>1.2642225031605601</c:v>
                </c:pt>
                <c:pt idx="75">
                  <c:v>1.2642225031605601</c:v>
                </c:pt>
                <c:pt idx="76">
                  <c:v>1.26582278481013</c:v>
                </c:pt>
                <c:pt idx="77">
                  <c:v>1.2674271229404299</c:v>
                </c:pt>
                <c:pt idx="78">
                  <c:v>1.2690355329949199</c:v>
                </c:pt>
                <c:pt idx="79">
                  <c:v>1.2690355329949199</c:v>
                </c:pt>
                <c:pt idx="80">
                  <c:v>1.5625</c:v>
                </c:pt>
                <c:pt idx="81">
                  <c:v>1.6806722689075599</c:v>
                </c:pt>
                <c:pt idx="82">
                  <c:v>1.6835016835016801</c:v>
                </c:pt>
                <c:pt idx="83">
                  <c:v>1.6863406408094399</c:v>
                </c:pt>
                <c:pt idx="84">
                  <c:v>1.6863406408094399</c:v>
                </c:pt>
                <c:pt idx="85">
                  <c:v>1.6920473773265701</c:v>
                </c:pt>
                <c:pt idx="86">
                  <c:v>1.6920473773265701</c:v>
                </c:pt>
                <c:pt idx="87">
                  <c:v>1.69779286926995</c:v>
                </c:pt>
                <c:pt idx="88">
                  <c:v>1.7006802721088401</c:v>
                </c:pt>
                <c:pt idx="89">
                  <c:v>1.70357751277683</c:v>
                </c:pt>
                <c:pt idx="90">
                  <c:v>1.70648464163823</c:v>
                </c:pt>
                <c:pt idx="91">
                  <c:v>1.70940170940171</c:v>
                </c:pt>
                <c:pt idx="92">
                  <c:v>1.7123287671232901</c:v>
                </c:pt>
                <c:pt idx="93">
                  <c:v>1.7123287671232901</c:v>
                </c:pt>
                <c:pt idx="94">
                  <c:v>1.7152658662092599</c:v>
                </c:pt>
                <c:pt idx="95">
                  <c:v>1.7182130584192401</c:v>
                </c:pt>
                <c:pt idx="96">
                  <c:v>1.72413793103448</c:v>
                </c:pt>
                <c:pt idx="97">
                  <c:v>1.72413793103448</c:v>
                </c:pt>
                <c:pt idx="98">
                  <c:v>1.72711571675302</c:v>
                </c:pt>
                <c:pt idx="99">
                  <c:v>1.73010380622837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2C9-4940-8B39-48FD3AE70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9229904"/>
        <c:axId val="979232816"/>
      </c:scatterChart>
      <c:valAx>
        <c:axId val="979229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32816"/>
        <c:crosses val="autoZero"/>
        <c:crossBetween val="midCat"/>
      </c:valAx>
      <c:valAx>
        <c:axId val="97923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9229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B6698-5CD7-4B9F-817E-66A2ACF9A836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F05D-E9E4-4214-8424-2397B77853E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04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DCE05F9-2A37-4AC3-AE8C-742611804D3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11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89960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12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524506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13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550226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14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4167149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15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110719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16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39822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17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113005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18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2856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19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41107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20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53362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21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152961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22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716583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23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500899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24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09937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25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99355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26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79027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27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200300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28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961410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29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734643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30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85973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48096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31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447862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32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90828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33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496869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34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287897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35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278972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36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745470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37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814212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38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799195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39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923711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40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85983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5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065191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41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765990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42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9644667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ko-KR" altLang="en-US" sz="1800" b="0" strike="noStrike" spc="-1" dirty="0">
                <a:latin typeface="Noto Sans CJK KR"/>
              </a:rPr>
              <a:t>척추측만증의 정의</a:t>
            </a:r>
            <a:endParaRPr lang="en-US" altLang="ko-KR" sz="1800" b="0" strike="noStrike" spc="-1" dirty="0">
              <a:latin typeface="Noto Sans CJK KR"/>
            </a:endParaRP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43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563052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44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4702824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45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648100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46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8965546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47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8366272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48</a:t>
            </a:fld>
            <a:endParaRPr lang="en-US" sz="12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881875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6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512510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7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779441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8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829517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9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515109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Noto Sans CJK KR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D881B1D-4927-49C8-A267-427DF321170B}" type="slidenum">
              <a:rPr lang="en-US" sz="1200" b="0" strike="noStrike" spc="-1">
                <a:solidFill>
                  <a:srgbClr val="000000"/>
                </a:solidFill>
                <a:latin typeface="Noto Serif CJK KR"/>
                <a:ea typeface="+mn-ea"/>
              </a:rPr>
              <a:t>10</a:t>
            </a:fld>
            <a:endParaRPr lang="en-US" sz="1200" b="0" strike="noStrike" spc="-1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9768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90021-388F-4C3F-975D-861750720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330FA0-DBAC-490B-AF57-671422452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347D3B-745D-41EF-9311-C158BDB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31B4F0-A73E-480C-9F1B-6233D5C9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62850F-F860-4AEC-9FCF-F1E22A06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77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F81B7-F8E2-40AE-9819-DF8D7AD5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1814A5-6A9F-4692-A478-5BA894891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DC5C4-92D5-4D72-8AE8-6DF3376A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749E1-63C3-4368-A4CF-AAA26C51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E8901-E8CC-41A8-8D6D-A191FF65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8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840033-3F38-4091-A9C2-54BED40BB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8EDE95-1E79-486B-A46B-398F4AC4C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B6F67-1373-4894-89F2-E043B73E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780B5-33DA-43CA-9266-62E3ADD40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88049-C069-41CF-A3D7-9DF0121A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4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07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7A988-D81F-4AF2-AB83-A53ABB20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CF2F71-19FB-4C25-B2B7-25C852270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C4A365-D678-4DEF-A8DF-B86E334D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31664-2B15-40FE-B89B-782C4AC0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8CE0E-93A2-4F28-925D-B7B29AEA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5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9C1F3-314B-46EA-A877-A8079A8F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FB540-7981-4F4D-8FB7-C69D7A1F3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949945-3BD0-4040-BBE2-0C876CAB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54932-6EB0-4227-A4E7-766946D6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A0154-2DDB-41F2-A6A1-47B6FA0D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69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CFCA6-6264-4282-AABC-F55DFA7F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3100B-B429-40A5-A41A-F51D4597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CBEEFA-70B2-410B-96C2-7B656FE50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2E469-1505-4A8E-8034-9B1BDF68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E06018-50AE-4DC7-A040-ADAF61BC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966FA0-6F68-44ED-9E36-81630FF5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01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20691-FB8E-4DBF-8CC8-33EF94D0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C1D6D0-0C76-47C2-9900-53024D9DA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D7B93-74A1-46C2-93DC-958FCB4D1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0DE02A-45EB-48D1-9A34-8595D3170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EC37BD-C473-41F0-9F33-8C5464155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57C401-A5E6-42AF-87EF-2630CEFB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D87D7E-DD9B-4EDE-A9B6-6F3DC97B0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79E4FA-CF4C-4390-8856-F51F4830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33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19974-A473-4AD6-8977-380D634B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65D48F-DA50-4941-ADA8-790FB466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EE225E-C672-4141-87E5-AA10504A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1D2FFF-897D-471C-8670-69DBCD6B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115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19F22A-0790-479E-AB1F-57DD904B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E54E84-2CD6-44E1-8A77-3B97BD62D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1670E-21DF-4407-B86D-6178CBA9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2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138C5-0BA5-41C1-91B9-70308A6E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963A8-51B0-4763-8816-14D41C97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CD5FF8-A125-4932-85AF-5A8E8984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0BE673-E895-46D6-A46B-A5BCC15A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0CD25B-AA93-4BD8-927F-F8AF52B8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F61B2-158E-4D76-8869-18FFB061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4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794CD-D300-4C81-BDE4-F868FDC1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498E1A-86BD-4D14-A38B-CA7C7865D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D2CC12-E42A-4081-A032-AAA42D135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80CBE-A740-4F7B-914A-B9C378F8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1BD8AC-B8EE-43E6-9C85-C291D690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51FB1B-FA25-4B37-80FD-AF16F6E0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79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1D66AC-51D6-49F2-A0B0-02B8408F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9FD719-4B5E-4199-A46F-EF6D111F4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6849A0-FB14-4C18-9C56-4497EE33A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91E0C-3492-4493-8F3C-1981F9A0AB1B}" type="datetimeFigureOut">
              <a:rPr lang="ko-KR" altLang="en-US" smtClean="0"/>
              <a:t>2022-12-04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AB2E3-758D-4DC8-9350-39D60BDE1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4D6AF-B208-4E18-8FAA-9593B3661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17670-781F-46F1-9C84-157FB57BD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54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amelysium.kr/balancechecker/" TargetMode="External"/><Relationship Id="rId13" Type="http://schemas.openxmlformats.org/officeDocument/2006/relationships/hyperlink" Target="http://appinventor.mit.edu/explore/ai2/beginner-videos" TargetMode="External"/><Relationship Id="rId18" Type="http://schemas.openxmlformats.org/officeDocument/2006/relationships/hyperlink" Target="https://m.blog.naver.com/PostView.naver?isHttpsRedirect=true&amp;blogId=ubicomputing&amp;logNo=220521260745" TargetMode="External"/><Relationship Id="rId3" Type="http://schemas.openxmlformats.org/officeDocument/2006/relationships/hyperlink" Target="https://www.amc.seoul.kr/asan/healthinfo/disease/diseaseDetail.do?contentId=32565" TargetMode="External"/><Relationship Id="rId7" Type="http://schemas.openxmlformats.org/officeDocument/2006/relationships/hyperlink" Target="http://www.ghiwell.co.kr/kor/sub/sub02_01_01_new.php?ptype=kor_sub02_01_01" TargetMode="External"/><Relationship Id="rId12" Type="http://schemas.openxmlformats.org/officeDocument/2006/relationships/hyperlink" Target="https://www.elfadistrelec.no/en/arduino-nano-33-iot-arduino-abx00027/p/30150883" TargetMode="External"/><Relationship Id="rId17" Type="http://schemas.openxmlformats.org/officeDocument/2006/relationships/hyperlink" Target="https://store-usa.arduino.cc/products/arduino-nano-33-iot-with-headers" TargetMode="External"/><Relationship Id="rId2" Type="http://schemas.openxmlformats.org/officeDocument/2006/relationships/notesSlide" Target="../notesSlides/notesSlide47.xml"/><Relationship Id="rId16" Type="http://schemas.openxmlformats.org/officeDocument/2006/relationships/hyperlink" Target="https://blog.naver.com/jeonpilates/22169324097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v.kakao.com/v/20210531151114558" TargetMode="External"/><Relationship Id="rId11" Type="http://schemas.openxmlformats.org/officeDocument/2006/relationships/hyperlink" Target="https://m.blog.naver.com/qbxlvnf11/221127762091" TargetMode="External"/><Relationship Id="rId5" Type="http://schemas.openxmlformats.org/officeDocument/2006/relationships/hyperlink" Target="https://kocoafab.cc/tutorial/view/105" TargetMode="External"/><Relationship Id="rId15" Type="http://schemas.openxmlformats.org/officeDocument/2006/relationships/hyperlink" Target="https://ko.wikipedia.org/wiki/%EC%95%84%EB%91%90%EC%9D%B4%EB%85%B8" TargetMode="External"/><Relationship Id="rId10" Type="http://schemas.openxmlformats.org/officeDocument/2006/relationships/hyperlink" Target="https://blog.naver.com/PostView.nhn?blogId=roboholic84&amp;logNo=221387405040" TargetMode="External"/><Relationship Id="rId4" Type="http://schemas.openxmlformats.org/officeDocument/2006/relationships/hyperlink" Target="http://www.samsunghospital.com/home/healthInfo/content/contenView.do?CONT_SRC_ID=33852&amp;CONT_SRC=HOMEPAGE&amp;CONT_ID=6571&amp;CONT_CLS_CD=001027" TargetMode="External"/><Relationship Id="rId9" Type="http://schemas.openxmlformats.org/officeDocument/2006/relationships/hyperlink" Target="http://exbody.kr/hospitals/exbody_ga/" TargetMode="External"/><Relationship Id="rId14" Type="http://schemas.openxmlformats.org/officeDocument/2006/relationships/hyperlink" Target="https://store.musinsa.com/app/goods/1632967/0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1BAA1FF2-9E31-4C5E-A8A2-D93A6B7CFE95}"/>
              </a:ext>
            </a:extLst>
          </p:cNvPr>
          <p:cNvSpPr/>
          <p:nvPr/>
        </p:nvSpPr>
        <p:spPr>
          <a:xfrm>
            <a:off x="1448640" y="2278553"/>
            <a:ext cx="9294480" cy="17067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ko-KR" altLang="en-US" sz="5000" b="1" strike="noStrike" spc="-1" dirty="0">
                <a:solidFill>
                  <a:srgbClr val="000000"/>
                </a:solidFill>
                <a:ea typeface="맑은 고딕"/>
              </a:rPr>
              <a:t>족저압 척추측만증 </a:t>
            </a:r>
            <a:r>
              <a:rPr lang="ko-KR" altLang="en-US" sz="5000" b="1" spc="-1" dirty="0">
                <a:solidFill>
                  <a:srgbClr val="000000"/>
                </a:solidFill>
                <a:ea typeface="맑은 고딕"/>
              </a:rPr>
              <a:t>추적 장치</a:t>
            </a:r>
            <a:endParaRPr lang="en-US" sz="5000" b="0" strike="noStrike" spc="-1" dirty="0"/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altLang="en-US" sz="3000" b="1" strike="noStrike" spc="-1" dirty="0">
                <a:solidFill>
                  <a:srgbClr val="000000"/>
                </a:solidFill>
                <a:ea typeface="맑은 고딕"/>
              </a:rPr>
              <a:t>공학설계과제</a:t>
            </a:r>
            <a:endParaRPr lang="en-US" sz="3000" b="0" strike="noStrike" spc="-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BB6EE48-8EFF-43E7-B63F-08CABB203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60874"/>
              </p:ext>
            </p:extLst>
          </p:nvPr>
        </p:nvGraphicFramePr>
        <p:xfrm>
          <a:off x="9349740" y="5344642"/>
          <a:ext cx="2720340" cy="141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865">
                  <a:extLst>
                    <a:ext uri="{9D8B030D-6E8A-4147-A177-3AD203B41FA5}">
                      <a16:colId xmlns:a16="http://schemas.microsoft.com/office/drawing/2014/main" val="3626490154"/>
                    </a:ext>
                  </a:extLst>
                </a:gridCol>
                <a:gridCol w="1922475">
                  <a:extLst>
                    <a:ext uri="{9D8B030D-6E8A-4147-A177-3AD203B41FA5}">
                      <a16:colId xmlns:a16="http://schemas.microsoft.com/office/drawing/2014/main" val="2833157822"/>
                    </a:ext>
                  </a:extLst>
                </a:gridCol>
              </a:tblGrid>
              <a:tr h="282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담당교수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김성신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5307"/>
                  </a:ext>
                </a:extLst>
              </a:tr>
              <a:tr h="282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전기공학과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9873"/>
                  </a:ext>
                </a:extLst>
              </a:tr>
              <a:tr h="282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13287"/>
                  </a:ext>
                </a:extLst>
              </a:tr>
              <a:tr h="282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정석규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628183"/>
                  </a:ext>
                </a:extLst>
              </a:tr>
              <a:tr h="282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201724570, 201724525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035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374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10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목적</a:t>
            </a:r>
            <a:endParaRPr lang="en-US" altLang="ko-KR" sz="3000" spc="-1" dirty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579C74E-F07A-430B-BAA4-CC58145395CC}"/>
              </a:ext>
            </a:extLst>
          </p:cNvPr>
          <p:cNvSpPr/>
          <p:nvPr/>
        </p:nvSpPr>
        <p:spPr>
          <a:xfrm>
            <a:off x="495505" y="2026712"/>
            <a:ext cx="11200389" cy="30464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ko-KR" alt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연구 주제의 목적</a:t>
            </a:r>
            <a:endParaRPr lang="en-US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altLang="en-US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압력센서를 활용하여 측정한 족압 센서 데이터 분석을 통해 척추측만증의 정량적 추적  </a:t>
            </a:r>
            <a:endParaRPr lang="en-US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altLang="en-US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값비싼 장치를 이용하지 않고 간단한 자가 측정법을 통해 척추 측만 정도를 추적 관찰할 수 있는 장치 개발</a:t>
            </a:r>
            <a:endParaRPr lang="en-US" altLang="ko-KR" b="0" strike="noStrike" spc="-1" dirty="0">
              <a:solidFill>
                <a:srgbClr val="FF0000"/>
              </a:solidFill>
              <a:latin typeface="Arial"/>
              <a:ea typeface="DejaVu Sans"/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endParaRPr lang="en-US" altLang="ko-K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ko-KR" alt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연구 주제의 기대 효과</a:t>
            </a:r>
            <a:endParaRPr lang="en-US" altLang="ko-KR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altLang="ko-KR" spc="-1" dirty="0">
                <a:solidFill>
                  <a:srgbClr val="000000"/>
                </a:solidFill>
                <a:latin typeface="Arial"/>
                <a:ea typeface="DejaVu Sans"/>
              </a:rPr>
              <a:t>양 발에 가해지는 압력을 측정하</a:t>
            </a:r>
            <a:r>
              <a:rPr lang="ko-KR" altLang="en-US" spc="-1" dirty="0">
                <a:solidFill>
                  <a:srgbClr val="000000"/>
                </a:solidFill>
                <a:latin typeface="Arial"/>
                <a:ea typeface="DejaVu Sans"/>
              </a:rPr>
              <a:t>여</a:t>
            </a:r>
            <a:r>
              <a:rPr lang="ko-KR" altLang="ko-KR" spc="-1" dirty="0">
                <a:solidFill>
                  <a:srgbClr val="000000"/>
                </a:solidFill>
                <a:latin typeface="Arial"/>
                <a:ea typeface="DejaVu Sans"/>
              </a:rPr>
              <a:t> 정량적인 데이터를 </a:t>
            </a:r>
            <a:r>
              <a:rPr lang="ko-KR" altLang="en-US" spc="-1" dirty="0">
                <a:solidFill>
                  <a:srgbClr val="000000"/>
                </a:solidFill>
                <a:latin typeface="Arial"/>
                <a:ea typeface="DejaVu Sans"/>
              </a:rPr>
              <a:t>주기적</a:t>
            </a:r>
            <a:r>
              <a:rPr lang="ko-KR" altLang="ko-KR" spc="-1" dirty="0">
                <a:solidFill>
                  <a:srgbClr val="000000"/>
                </a:solidFill>
                <a:latin typeface="Arial"/>
                <a:ea typeface="DejaVu Sans"/>
              </a:rPr>
              <a:t>으로</a:t>
            </a:r>
            <a:r>
              <a:rPr lang="en-US" altLang="ko-KR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Arial"/>
                <a:ea typeface="DejaVu Sans"/>
              </a:rPr>
              <a:t>쉽게</a:t>
            </a:r>
            <a:r>
              <a:rPr lang="ko-KR" altLang="ko-KR" spc="-1" dirty="0">
                <a:solidFill>
                  <a:srgbClr val="000000"/>
                </a:solidFill>
                <a:latin typeface="Arial"/>
                <a:ea typeface="DejaVu Sans"/>
              </a:rPr>
              <a:t> 확인할 수 있음 </a:t>
            </a:r>
            <a:endParaRPr lang="en-US" altLang="ko-KR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altLang="ko-KR" spc="-1" dirty="0">
                <a:solidFill>
                  <a:srgbClr val="000000"/>
                </a:solidFill>
                <a:latin typeface="Arial"/>
                <a:ea typeface="DejaVu Sans"/>
              </a:rPr>
              <a:t>연속적인 관측자료를 통해 척추측만증을 효율적으로 </a:t>
            </a:r>
            <a:r>
              <a:rPr lang="ko-KR" altLang="en-US" spc="-1" dirty="0">
                <a:solidFill>
                  <a:srgbClr val="000000"/>
                </a:solidFill>
                <a:latin typeface="Arial"/>
                <a:ea typeface="DejaVu Sans"/>
              </a:rPr>
              <a:t>관찰 및 </a:t>
            </a:r>
            <a:r>
              <a:rPr lang="ko-KR" altLang="ko-KR" spc="-1" dirty="0">
                <a:solidFill>
                  <a:srgbClr val="000000"/>
                </a:solidFill>
                <a:latin typeface="Arial"/>
                <a:ea typeface="DejaVu Sans"/>
              </a:rPr>
              <a:t>관리할 수 있음 </a:t>
            </a:r>
            <a:endParaRPr lang="en-US" altLang="ko-KR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78924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11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470358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족저압 장치 시중 모델</a:t>
            </a:r>
            <a:endParaRPr lang="en-US" sz="3000" b="0" strike="noStrike" spc="-1" dirty="0">
              <a:latin typeface="Noto Sans CJK KR"/>
            </a:endParaRPr>
          </a:p>
        </p:txBody>
      </p:sp>
      <p:grpSp>
        <p:nvGrpSpPr>
          <p:cNvPr id="8" name="그룹 13">
            <a:extLst>
              <a:ext uri="{FF2B5EF4-FFF2-40B4-BE49-F238E27FC236}">
                <a16:creationId xmlns:a16="http://schemas.microsoft.com/office/drawing/2014/main" id="{0E3243F0-22C5-4755-BA84-48EB23CAF8C8}"/>
              </a:ext>
            </a:extLst>
          </p:cNvPr>
          <p:cNvGrpSpPr/>
          <p:nvPr/>
        </p:nvGrpSpPr>
        <p:grpSpPr>
          <a:xfrm>
            <a:off x="6514721" y="3429000"/>
            <a:ext cx="4293000" cy="2582280"/>
            <a:chOff x="1180440" y="1434960"/>
            <a:chExt cx="4293000" cy="2582280"/>
          </a:xfrm>
        </p:grpSpPr>
        <p:grpSp>
          <p:nvGrpSpPr>
            <p:cNvPr id="9" name="그룹 11">
              <a:extLst>
                <a:ext uri="{FF2B5EF4-FFF2-40B4-BE49-F238E27FC236}">
                  <a16:creationId xmlns:a16="http://schemas.microsoft.com/office/drawing/2014/main" id="{7A0BA5A7-899E-41FF-8519-1382BBF1A92F}"/>
                </a:ext>
              </a:extLst>
            </p:cNvPr>
            <p:cNvGrpSpPr/>
            <p:nvPr/>
          </p:nvGrpSpPr>
          <p:grpSpPr>
            <a:xfrm>
              <a:off x="1180440" y="1434960"/>
              <a:ext cx="4293000" cy="2582280"/>
              <a:chOff x="1180440" y="1434960"/>
              <a:chExt cx="4293000" cy="2582280"/>
            </a:xfrm>
          </p:grpSpPr>
          <p:pic>
            <p:nvPicPr>
              <p:cNvPr id="11" name="Picture 2" descr="발발">
                <a:extLst>
                  <a:ext uri="{FF2B5EF4-FFF2-40B4-BE49-F238E27FC236}">
                    <a16:creationId xmlns:a16="http://schemas.microsoft.com/office/drawing/2014/main" id="{BF5A240D-FFD6-4AC6-AB58-CDBE5602CD0A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1180440" y="1434960"/>
                <a:ext cx="4293000" cy="258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2" name="CustomShape 5">
                <a:extLst>
                  <a:ext uri="{FF2B5EF4-FFF2-40B4-BE49-F238E27FC236}">
                    <a16:creationId xmlns:a16="http://schemas.microsoft.com/office/drawing/2014/main" id="{33734426-517A-488F-9B84-AEE2E53F215C}"/>
                  </a:ext>
                </a:extLst>
              </p:cNvPr>
              <p:cNvSpPr/>
              <p:nvPr/>
            </p:nvSpPr>
            <p:spPr>
              <a:xfrm>
                <a:off x="2672280" y="3125880"/>
                <a:ext cx="317160" cy="277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3" name="CustomShape 6">
                <a:extLst>
                  <a:ext uri="{FF2B5EF4-FFF2-40B4-BE49-F238E27FC236}">
                    <a16:creationId xmlns:a16="http://schemas.microsoft.com/office/drawing/2014/main" id="{DCD54F7B-DCDB-4BBD-B4B7-490CAE43BE4F}"/>
                  </a:ext>
                </a:extLst>
              </p:cNvPr>
              <p:cNvSpPr/>
              <p:nvPr/>
            </p:nvSpPr>
            <p:spPr>
              <a:xfrm>
                <a:off x="3640680" y="3128760"/>
                <a:ext cx="317160" cy="277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pic>
            <p:nvPicPr>
              <p:cNvPr id="14" name="Picture 12">
                <a:extLst>
                  <a:ext uri="{FF2B5EF4-FFF2-40B4-BE49-F238E27FC236}">
                    <a16:creationId xmlns:a16="http://schemas.microsoft.com/office/drawing/2014/main" id="{D54D5072-8DCC-4EE4-B8C5-8A7C248012C5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1269000" y="3238560"/>
                <a:ext cx="729720" cy="689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5" name="CustomShape 7">
                <a:extLst>
                  <a:ext uri="{FF2B5EF4-FFF2-40B4-BE49-F238E27FC236}">
                    <a16:creationId xmlns:a16="http://schemas.microsoft.com/office/drawing/2014/main" id="{73555411-F9D8-4233-9018-FD5C6A424B5D}"/>
                  </a:ext>
                </a:extLst>
              </p:cNvPr>
              <p:cNvSpPr/>
              <p:nvPr/>
            </p:nvSpPr>
            <p:spPr>
              <a:xfrm flipV="1">
                <a:off x="1999800" y="3334680"/>
                <a:ext cx="67176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" name="CustomShape 8">
                <a:extLst>
                  <a:ext uri="{FF2B5EF4-FFF2-40B4-BE49-F238E27FC236}">
                    <a16:creationId xmlns:a16="http://schemas.microsoft.com/office/drawing/2014/main" id="{03602F66-C06E-4F07-8D1E-D55DE1160560}"/>
                  </a:ext>
                </a:extLst>
              </p:cNvPr>
              <p:cNvSpPr/>
              <p:nvPr/>
            </p:nvSpPr>
            <p:spPr>
              <a:xfrm flipH="1">
                <a:off x="3957840" y="3242160"/>
                <a:ext cx="5590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C6559AB2-FCFC-419A-9DED-E7F7BE45B053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4518000" y="3079800"/>
              <a:ext cx="813600" cy="647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" name="TextShape 9">
            <a:extLst>
              <a:ext uri="{FF2B5EF4-FFF2-40B4-BE49-F238E27FC236}">
                <a16:creationId xmlns:a16="http://schemas.microsoft.com/office/drawing/2014/main" id="{5CBDF4B8-8B7F-495D-8DAD-5B6342CF8936}"/>
              </a:ext>
            </a:extLst>
          </p:cNvPr>
          <p:cNvSpPr txBox="1"/>
          <p:nvPr/>
        </p:nvSpPr>
        <p:spPr>
          <a:xfrm>
            <a:off x="539337" y="1241218"/>
            <a:ext cx="10813263" cy="16923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sz="2000" b="1" strike="noStrike" spc="-1" dirty="0">
                <a:latin typeface="Noto Sans CJK KR"/>
              </a:rPr>
              <a:t>족</a:t>
            </a:r>
            <a:r>
              <a:rPr lang="ko-KR" altLang="en-US" sz="2000" b="1" strike="noStrike" spc="-1" dirty="0">
                <a:latin typeface="Noto Sans CJK KR"/>
              </a:rPr>
              <a:t>저</a:t>
            </a:r>
            <a:r>
              <a:rPr lang="ko-KR" sz="2000" b="1" strike="noStrike" spc="-1" dirty="0">
                <a:latin typeface="Noto Sans CJK KR"/>
              </a:rPr>
              <a:t>압 측정 장치</a:t>
            </a:r>
            <a:r>
              <a:rPr lang="en-US" sz="2000" b="1" strike="noStrike" spc="-1" dirty="0">
                <a:latin typeface="Noto Sans CJK KR"/>
              </a:rPr>
              <a:t>(Plantar Pressure Sensor)</a:t>
            </a:r>
            <a:r>
              <a:rPr lang="ko-KR" altLang="en-US" sz="2000" b="1" strike="noStrike" spc="-1" dirty="0">
                <a:latin typeface="Noto Sans CJK KR"/>
              </a:rPr>
              <a:t>란</a:t>
            </a:r>
            <a:r>
              <a:rPr lang="en-US" altLang="ko-KR" sz="2000" b="1" strike="noStrike" spc="-1" dirty="0">
                <a:latin typeface="Noto Sans CJK KR"/>
              </a:rPr>
              <a:t>? </a:t>
            </a:r>
            <a:r>
              <a:rPr lang="en-US" sz="2000" b="1" strike="noStrike" spc="-1" dirty="0">
                <a:latin typeface="Noto Sans CJK KR"/>
              </a:rPr>
              <a:t> </a:t>
            </a:r>
          </a:p>
          <a:p>
            <a:endParaRPr lang="en-US" sz="1800" b="0" strike="noStrike" spc="-1" dirty="0">
              <a:latin typeface="Noto Sans CJK KR"/>
            </a:endParaRPr>
          </a:p>
          <a:p>
            <a:r>
              <a:rPr lang="ko-KR" sz="1500" b="0" strike="noStrike" spc="-1" dirty="0">
                <a:latin typeface="Noto Sans CJK KR"/>
              </a:rPr>
              <a:t>양 발의 압력 차이를 측정하여 기존의 영상 장비를 활용한 추적 관찰에 비해 비용 면에서 </a:t>
            </a:r>
            <a:br>
              <a:rPr lang="en-US" altLang="ko-KR" sz="1500" b="0" strike="noStrike" spc="-1" dirty="0">
                <a:latin typeface="Noto Sans CJK KR"/>
              </a:rPr>
            </a:br>
            <a:r>
              <a:rPr lang="ko-KR" sz="1500" b="0" strike="noStrike" spc="-1" dirty="0">
                <a:latin typeface="Noto Sans CJK KR"/>
              </a:rPr>
              <a:t>효율적인 척추측만증의 심화 및 완화를 추적하는 장치 </a:t>
            </a:r>
            <a:endParaRPr lang="en-US" sz="1500" b="0" strike="noStrike" spc="-1" dirty="0">
              <a:latin typeface="Noto Sans CJK KR"/>
            </a:endParaRPr>
          </a:p>
          <a:p>
            <a:endParaRPr lang="en-US" sz="1500" b="0" strike="noStrike" spc="-1" dirty="0">
              <a:latin typeface="Noto Sans CJK KR"/>
            </a:endParaRPr>
          </a:p>
          <a:p>
            <a:r>
              <a:rPr lang="ko-KR" altLang="en-US" sz="1500" b="0" strike="noStrike" spc="-1" dirty="0">
                <a:latin typeface="Noto Sans CJK KR"/>
              </a:rPr>
              <a:t>척추측만증을 가지고 있는 환자가 </a:t>
            </a:r>
            <a:r>
              <a:rPr lang="ko-KR" altLang="en-US" sz="1500" spc="-1" dirty="0">
                <a:latin typeface="Noto Sans CJK KR"/>
              </a:rPr>
              <a:t>매일 관찰 기록을 통해 치료의 방향과 정량적인 기록을 통해 상담을 받을 수 있음</a:t>
            </a:r>
            <a:r>
              <a:rPr lang="en-US" altLang="ko-KR" sz="1500" spc="-1" dirty="0">
                <a:latin typeface="Noto Sans CJK KR"/>
              </a:rPr>
              <a:t>. </a:t>
            </a:r>
            <a:endParaRPr lang="en-US" sz="1500" b="0" strike="noStrike" spc="-1" dirty="0">
              <a:latin typeface="Noto Sans CJK K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6A2DD-7020-4ED3-90FB-BAC4B5C95B7D}"/>
              </a:ext>
            </a:extLst>
          </p:cNvPr>
          <p:cNvSpPr/>
          <p:nvPr/>
        </p:nvSpPr>
        <p:spPr>
          <a:xfrm>
            <a:off x="539337" y="3654875"/>
            <a:ext cx="5975384" cy="20230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ko-KR" altLang="en-US" sz="2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족저압 측정 장치의 측정방식 </a:t>
            </a:r>
            <a:endParaRPr lang="en-US" altLang="ko-KR" sz="2000" b="1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US" altLang="ko-KR" b="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326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sz="15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보행이 진행 될 때 발바닥이 체중을 지지하는 면적은 </a:t>
            </a:r>
            <a:br>
              <a:rPr lang="en-US" altLang="ko-KR" sz="1500" spc="-1" dirty="0">
                <a:latin typeface="Noto Sans CJK KR"/>
              </a:rPr>
            </a:br>
            <a:r>
              <a:rPr lang="ko-KR" sz="15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엄지발가락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5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발 볼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5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발 날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5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뒤꿈치가 제일 넓음 </a:t>
            </a:r>
            <a:endParaRPr lang="en-US" sz="1500" b="0" strike="noStrike" spc="-1" dirty="0">
              <a:latin typeface="Noto Sans CJK KR"/>
            </a:endParaRPr>
          </a:p>
          <a:p>
            <a:pPr marL="34326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sz="1500" b="0" strike="noStrike" spc="-1" dirty="0">
                <a:solidFill>
                  <a:srgbClr val="FF0000"/>
                </a:solidFill>
                <a:latin typeface="맑은 고딕"/>
                <a:ea typeface="맑은 고딕"/>
              </a:rPr>
              <a:t>하중이 가장 많이 집중되는 발 뒤꿈치에 압력장치를 부착</a:t>
            </a:r>
            <a:endParaRPr lang="en-US" sz="1500" b="0" strike="noStrike" spc="-1" dirty="0">
              <a:latin typeface="Noto Sans CJK KR"/>
            </a:endParaRPr>
          </a:p>
          <a:p>
            <a:pPr marL="34326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sz="15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부착한 압력장치에 측정되는 양 발의 압력을 측정 </a:t>
            </a:r>
            <a:endParaRPr lang="en-US" sz="15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09738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12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470358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족저압 장치 시중 모델</a:t>
            </a:r>
            <a:endParaRPr lang="en-US" sz="3000" b="0" strike="noStrike" spc="-1" dirty="0">
              <a:latin typeface="Noto Sans CJK KR"/>
            </a:endParaRPr>
          </a:p>
        </p:txBody>
      </p:sp>
      <p:pic>
        <p:nvPicPr>
          <p:cNvPr id="6" name="그림 8">
            <a:extLst>
              <a:ext uri="{FF2B5EF4-FFF2-40B4-BE49-F238E27FC236}">
                <a16:creationId xmlns:a16="http://schemas.microsoft.com/office/drawing/2014/main" id="{5C8954D8-01B8-4DCB-B4DF-ED107286CD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48281" y="4479281"/>
            <a:ext cx="4010040" cy="1766880"/>
          </a:xfrm>
          <a:prstGeom prst="rect">
            <a:avLst/>
          </a:prstGeom>
          <a:ln w="0">
            <a:noFill/>
          </a:ln>
        </p:spPr>
      </p:pic>
      <p:pic>
        <p:nvPicPr>
          <p:cNvPr id="7" name="그림 10">
            <a:extLst>
              <a:ext uri="{FF2B5EF4-FFF2-40B4-BE49-F238E27FC236}">
                <a16:creationId xmlns:a16="http://schemas.microsoft.com/office/drawing/2014/main" id="{BE2BB056-D32D-4051-8C33-7FEAFED013E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925830" y="4487262"/>
            <a:ext cx="3900600" cy="1758899"/>
          </a:xfrm>
          <a:prstGeom prst="rect">
            <a:avLst/>
          </a:prstGeom>
          <a:ln w="0">
            <a:noFill/>
          </a:ln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B03C2A-EE67-49AF-B5C0-3A939299E5DF}"/>
              </a:ext>
            </a:extLst>
          </p:cNvPr>
          <p:cNvSpPr/>
          <p:nvPr/>
        </p:nvSpPr>
        <p:spPr>
          <a:xfrm>
            <a:off x="1692246" y="4070957"/>
            <a:ext cx="292211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 Exbody Gait Analyzer</a:t>
            </a:r>
            <a:endParaRPr lang="en-US" b="0" strike="noStrike" spc="-1" dirty="0">
              <a:latin typeface="Noto Sans CJK KR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2A516732-65AB-45F1-99BD-E6394B2B0AB0}"/>
              </a:ext>
            </a:extLst>
          </p:cNvPr>
          <p:cNvSpPr/>
          <p:nvPr/>
        </p:nvSpPr>
        <p:spPr>
          <a:xfrm>
            <a:off x="7415075" y="4070957"/>
            <a:ext cx="292211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 Ghi Well Balance Fit </a:t>
            </a:r>
            <a:endParaRPr lang="en-US" b="0" strike="noStrike" spc="-1" dirty="0">
              <a:latin typeface="Noto Sans CJK KR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6EF7936-46E1-4F73-B55E-13E6CE12BF1A}"/>
              </a:ext>
            </a:extLst>
          </p:cNvPr>
          <p:cNvSpPr/>
          <p:nvPr/>
        </p:nvSpPr>
        <p:spPr>
          <a:xfrm>
            <a:off x="608921" y="1165427"/>
            <a:ext cx="8001559" cy="22863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ko-KR" altLang="ko-KR" sz="2000" b="1" spc="-1" dirty="0">
                <a:solidFill>
                  <a:srgbClr val="000000"/>
                </a:solidFill>
                <a:latin typeface="Arial"/>
                <a:ea typeface="DejaVu Sans"/>
              </a:rPr>
              <a:t>족저압 측정 시스템의 현황 </a:t>
            </a:r>
            <a:endParaRPr lang="en-US" altLang="ko-KR" sz="20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endParaRPr lang="en-US" altLang="ko-K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정적 족저압 측정을 통한 근골격계 질환 예측</a:t>
            </a:r>
            <a:endParaRPr lang="en-US" sz="1800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족저압 분포 현황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압력 중심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보행 간격 등 보행 분석을 통한 관측 </a:t>
            </a:r>
            <a:endParaRPr lang="en-US" sz="1800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족저압 측정 데이터를 기반으로 정상군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lang="ko-K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환자군 분류 모델 </a:t>
            </a:r>
            <a:b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</a:br>
            <a:r>
              <a:rPr lang="ko-KR" altLang="en-US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예</a:t>
            </a:r>
            <a:r>
              <a:rPr lang="en-US" altLang="ko-KR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) </a:t>
            </a:r>
            <a:r>
              <a:rPr lang="ko-KR" altLang="en-US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보행 간격</a:t>
            </a:r>
            <a:r>
              <a:rPr lang="en-US" altLang="ko-KR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/</a:t>
            </a:r>
            <a:r>
              <a:rPr lang="ko-KR" altLang="en-US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패텬</a:t>
            </a:r>
            <a:r>
              <a:rPr lang="en-US" altLang="ko-KR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/</a:t>
            </a:r>
            <a:r>
              <a:rPr lang="ko-KR" altLang="en-US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압력 분포에 따른 파킨슨병</a:t>
            </a:r>
            <a:r>
              <a:rPr lang="en-US" altLang="ko-KR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r>
              <a:rPr lang="ko-KR" altLang="en-US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성별</a:t>
            </a:r>
            <a:r>
              <a:rPr lang="en-US" altLang="ko-KR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r>
              <a:rPr lang="ko-KR" altLang="en-US" sz="1500" spc="-1" dirty="0">
                <a:solidFill>
                  <a:srgbClr val="000000"/>
                </a:solidFill>
                <a:latin typeface="Noto Sans CJK KR"/>
                <a:ea typeface="DejaVu Sans"/>
              </a:rPr>
              <a:t>특정 질환 분류    </a:t>
            </a:r>
            <a:endParaRPr lang="en-US" altLang="ko-KR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D758C3-0E8F-4D36-8F1A-FE5E7E7BF039}"/>
              </a:ext>
            </a:extLst>
          </p:cNvPr>
          <p:cNvSpPr/>
          <p:nvPr/>
        </p:nvSpPr>
        <p:spPr>
          <a:xfrm>
            <a:off x="608921" y="3504730"/>
            <a:ext cx="4670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ko-KR" alt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대표적인 족저압 측정 장치 시중 모델</a:t>
            </a:r>
            <a:endParaRPr lang="en-US" altLang="ko-KR" sz="2000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5431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13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470358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족저압 장치 시중 모델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3AA3A-E9AB-41B9-A6B4-6C6318BB59C1}"/>
              </a:ext>
            </a:extLst>
          </p:cNvPr>
          <p:cNvSpPr/>
          <p:nvPr/>
        </p:nvSpPr>
        <p:spPr>
          <a:xfrm>
            <a:off x="514029" y="996484"/>
            <a:ext cx="6044425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족저압 장치 시중 모델 </a:t>
            </a:r>
            <a:r>
              <a:rPr lang="en-US" altLang="ko-KR" sz="2000" b="1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Exbody Gait Analyzer</a:t>
            </a:r>
            <a:endParaRPr lang="en-US" sz="2000" b="0" strike="noStrike" spc="-1" dirty="0">
              <a:latin typeface="Noto Sans CJK KR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806046C-2C2A-48F3-A626-AFAB178D8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3692"/>
              </p:ext>
            </p:extLst>
          </p:nvPr>
        </p:nvGraphicFramePr>
        <p:xfrm>
          <a:off x="498379" y="1500052"/>
          <a:ext cx="11199750" cy="51955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6331">
                  <a:extLst>
                    <a:ext uri="{9D8B030D-6E8A-4147-A177-3AD203B41FA5}">
                      <a16:colId xmlns:a16="http://schemas.microsoft.com/office/drawing/2014/main" val="3003894877"/>
                    </a:ext>
                  </a:extLst>
                </a:gridCol>
                <a:gridCol w="2868481">
                  <a:extLst>
                    <a:ext uri="{9D8B030D-6E8A-4147-A177-3AD203B41FA5}">
                      <a16:colId xmlns:a16="http://schemas.microsoft.com/office/drawing/2014/main" val="4128924489"/>
                    </a:ext>
                  </a:extLst>
                </a:gridCol>
                <a:gridCol w="6794938">
                  <a:extLst>
                    <a:ext uri="{9D8B030D-6E8A-4147-A177-3AD203B41FA5}">
                      <a16:colId xmlns:a16="http://schemas.microsoft.com/office/drawing/2014/main" val="3704819676"/>
                    </a:ext>
                  </a:extLst>
                </a:gridCol>
              </a:tblGrid>
              <a:tr h="5131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Exbody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Gait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Analyzer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81310"/>
                  </a:ext>
                </a:extLst>
              </a:tr>
              <a:tr h="1658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측정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패드를 이용한 </a:t>
                      </a:r>
                      <a:r>
                        <a:rPr lang="ko-KR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동적</a:t>
                      </a:r>
                      <a:r>
                        <a:rPr lang="en-US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·</a:t>
                      </a:r>
                      <a:r>
                        <a:rPr lang="ko-KR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정적 족저압 측정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036846"/>
                  </a:ext>
                </a:extLst>
              </a:tr>
              <a:tr h="1466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측정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ko-KR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근골격계 질환 예측</a:t>
                      </a:r>
                      <a:endParaRPr lang="en-US" altLang="ko-KR" sz="1800" b="0" strike="noStrike" spc="-1" dirty="0">
                        <a:solidFill>
                          <a:schemeClr val="dk1"/>
                        </a:solidFill>
                        <a:latin typeface="Noto Sans CJK KR"/>
                        <a:ea typeface="+mn-ea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관절염 </a:t>
                      </a:r>
                      <a:r>
                        <a:rPr lang="en-US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·</a:t>
                      </a:r>
                      <a:r>
                        <a:rPr lang="ko-KR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당</a:t>
                      </a:r>
                      <a:r>
                        <a:rPr lang="ko-KR" altLang="en-US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뇨</a:t>
                      </a:r>
                      <a:r>
                        <a:rPr lang="ko-KR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병에 기인한 족부</a:t>
                      </a:r>
                      <a:r>
                        <a:rPr lang="en-US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lang="ko-KR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변형 검사 </a:t>
                      </a:r>
                      <a:endParaRPr lang="en-US" altLang="ko-KR" sz="1500" b="0" strike="noStrike" spc="-1" dirty="0">
                        <a:solidFill>
                          <a:schemeClr val="dk1"/>
                        </a:solidFill>
                        <a:latin typeface="Noto Sans CJK KR"/>
                        <a:ea typeface="+mn-ea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근골격계 질환 검사 </a:t>
                      </a:r>
                      <a:endParaRPr lang="en-US" altLang="ko-KR" sz="1500" b="0" strike="noStrike" spc="-1" dirty="0">
                        <a:solidFill>
                          <a:schemeClr val="dk1"/>
                        </a:solidFill>
                        <a:latin typeface="Noto Sans CJK KR"/>
                        <a:ea typeface="+mn-ea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이상보행 예측 </a:t>
                      </a:r>
                      <a:endParaRPr lang="en-US" altLang="ko-KR" sz="1500" b="0" strike="noStrike" spc="-1" dirty="0">
                        <a:latin typeface="Noto Sans CJK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220767"/>
                  </a:ext>
                </a:extLst>
              </a:tr>
              <a:tr h="1529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결과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분석 결과 시각화 리포트제시 </a:t>
                      </a:r>
                      <a:endParaRPr lang="en-US" altLang="ko-KR" sz="1800" b="0" strike="noStrike" spc="-1" dirty="0">
                        <a:latin typeface="Noto Sans CJK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25946"/>
                  </a:ext>
                </a:extLst>
              </a:tr>
            </a:tbl>
          </a:graphicData>
        </a:graphic>
      </p:graphicFrame>
      <p:pic>
        <p:nvPicPr>
          <p:cNvPr id="6" name="Picture 8" descr="엑스바디 보행 분석 6100 RMT 1">
            <a:extLst>
              <a:ext uri="{FF2B5EF4-FFF2-40B4-BE49-F238E27FC236}">
                <a16:creationId xmlns:a16="http://schemas.microsoft.com/office/drawing/2014/main" id="{53742A0D-FF25-46A6-BBE0-88C6EFB500C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57416" y="2054795"/>
            <a:ext cx="2841834" cy="1602547"/>
          </a:xfrm>
          <a:prstGeom prst="rect">
            <a:avLst/>
          </a:prstGeom>
          <a:ln w="0">
            <a:noFill/>
          </a:ln>
        </p:spPr>
      </p:pic>
      <p:pic>
        <p:nvPicPr>
          <p:cNvPr id="7" name="Picture 2" descr="엑스바디 동적족저압 측정 분석 GA 6">
            <a:extLst>
              <a:ext uri="{FF2B5EF4-FFF2-40B4-BE49-F238E27FC236}">
                <a16:creationId xmlns:a16="http://schemas.microsoft.com/office/drawing/2014/main" id="{3F3ABCF2-4513-41F8-8D62-956FDD68567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045476" y="3677132"/>
            <a:ext cx="2853774" cy="1462428"/>
          </a:xfrm>
          <a:prstGeom prst="rect">
            <a:avLst/>
          </a:prstGeom>
          <a:ln w="0">
            <a:noFill/>
          </a:ln>
        </p:spPr>
      </p:pic>
      <p:pic>
        <p:nvPicPr>
          <p:cNvPr id="8" name="Picture 4" descr="엑스바디 동적족저압 측정 분석 GA 7">
            <a:extLst>
              <a:ext uri="{FF2B5EF4-FFF2-40B4-BE49-F238E27FC236}">
                <a16:creationId xmlns:a16="http://schemas.microsoft.com/office/drawing/2014/main" id="{59621BB5-0F8F-4C5F-8002-1A903D36AC3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057416" y="5166967"/>
            <a:ext cx="2841834" cy="146242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45797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14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470358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족저압 장치 시중 모델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CE98AAF-D24E-4031-8371-5F6012685894}"/>
              </a:ext>
            </a:extLst>
          </p:cNvPr>
          <p:cNvSpPr/>
          <p:nvPr/>
        </p:nvSpPr>
        <p:spPr>
          <a:xfrm>
            <a:off x="436963" y="984765"/>
            <a:ext cx="2015951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Dynafoot</a:t>
            </a:r>
            <a:endParaRPr lang="en-US" sz="2000" b="0" strike="noStrike" spc="-1" dirty="0">
              <a:latin typeface="Noto Sans CJK KR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2A99C19-D44E-4F61-AD2B-305177D0E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13394"/>
              </p:ext>
            </p:extLst>
          </p:nvPr>
        </p:nvGraphicFramePr>
        <p:xfrm>
          <a:off x="466797" y="1499532"/>
          <a:ext cx="11199750" cy="50374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6331">
                  <a:extLst>
                    <a:ext uri="{9D8B030D-6E8A-4147-A177-3AD203B41FA5}">
                      <a16:colId xmlns:a16="http://schemas.microsoft.com/office/drawing/2014/main" val="3003894877"/>
                    </a:ext>
                  </a:extLst>
                </a:gridCol>
                <a:gridCol w="2868481">
                  <a:extLst>
                    <a:ext uri="{9D8B030D-6E8A-4147-A177-3AD203B41FA5}">
                      <a16:colId xmlns:a16="http://schemas.microsoft.com/office/drawing/2014/main" val="4128924489"/>
                    </a:ext>
                  </a:extLst>
                </a:gridCol>
                <a:gridCol w="6794938">
                  <a:extLst>
                    <a:ext uri="{9D8B030D-6E8A-4147-A177-3AD203B41FA5}">
                      <a16:colId xmlns:a16="http://schemas.microsoft.com/office/drawing/2014/main" val="3704819676"/>
                    </a:ext>
                  </a:extLst>
                </a:gridCol>
              </a:tblGrid>
              <a:tr h="5209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Dynafoot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81310"/>
                  </a:ext>
                </a:extLst>
              </a:tr>
              <a:tr h="1747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측정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인솔 방식을 이용한 </a:t>
                      </a:r>
                      <a:r>
                        <a:rPr lang="ko-KR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동적</a:t>
                      </a:r>
                      <a:r>
                        <a:rPr lang="en-US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·</a:t>
                      </a:r>
                      <a:r>
                        <a:rPr lang="ko-KR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정적 족저압 측정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036846"/>
                  </a:ext>
                </a:extLst>
              </a:tr>
              <a:tr h="589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측정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분석 항목 </a:t>
                      </a:r>
                      <a:r>
                        <a:rPr lang="en-US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: </a:t>
                      </a:r>
                      <a:r>
                        <a:rPr lang="ko-KR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압력 분포 및 보행분석 </a:t>
                      </a:r>
                      <a:endParaRPr lang="en-US" altLang="ko-KR" sz="1800" b="0" strike="noStrike" spc="-1" dirty="0">
                        <a:latin typeface="Noto Sans CJK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220767"/>
                  </a:ext>
                </a:extLst>
              </a:tr>
              <a:tr h="2179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결과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분석 결과 시각화 리포트제시</a:t>
                      </a:r>
                      <a:endParaRPr lang="en-US" altLang="ko-KR" sz="1800" b="0" strike="noStrike" spc="-1" dirty="0">
                        <a:latin typeface="Noto Sans CJK KR"/>
                      </a:endParaRPr>
                    </a:p>
                    <a:p>
                      <a:pPr marL="285840" indent="-285840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ko-KR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동적 보행 분석 </a:t>
                      </a:r>
                      <a:r>
                        <a:rPr lang="en-US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: </a:t>
                      </a:r>
                      <a:r>
                        <a:rPr lang="ko-KR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자유로운 행동 패턴에서 측정</a:t>
                      </a:r>
                      <a:endParaRPr lang="en-US" altLang="ko-KR" sz="1500" b="0" strike="noStrike" spc="-1" dirty="0">
                        <a:latin typeface="Noto Sans CJK KR"/>
                      </a:endParaRPr>
                    </a:p>
                    <a:p>
                      <a:pPr marL="285840" indent="-285840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ko-KR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측정 척도 </a:t>
                      </a:r>
                      <a:endParaRPr lang="en-US" altLang="ko-KR" sz="1500" b="0" strike="noStrike" spc="-1" dirty="0">
                        <a:latin typeface="Noto Sans CJK KR"/>
                      </a:endParaRPr>
                    </a:p>
                    <a:p>
                      <a:pPr marL="743040" lvl="1" indent="-285840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Mean/Max/Local Pressure</a:t>
                      </a:r>
                      <a:endParaRPr lang="en-US" altLang="ko-KR" sz="1500" b="0" strike="noStrike" spc="-1" dirty="0">
                        <a:latin typeface="Noto Sans CJK KR"/>
                      </a:endParaRPr>
                    </a:p>
                    <a:p>
                      <a:pPr marL="743040" lvl="1" indent="-285840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Distance, Duration, Step length, Velocity </a:t>
                      </a:r>
                      <a:endParaRPr lang="en-US" altLang="ko-KR" sz="1500" b="0" strike="noStrike" spc="-1" dirty="0">
                        <a:latin typeface="Noto Sans CJK KR"/>
                      </a:endParaRPr>
                    </a:p>
                    <a:p>
                      <a:pPr marL="743040" lvl="1" indent="-285840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15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2D/3D Pressure Display </a:t>
                      </a:r>
                      <a:endParaRPr lang="en-US" altLang="ko-KR" sz="1500" b="0" strike="noStrike" spc="-1" dirty="0">
                        <a:latin typeface="Noto Sans CJK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25946"/>
                  </a:ext>
                </a:extLst>
              </a:tr>
            </a:tbl>
          </a:graphicData>
        </a:graphic>
      </p:graphicFrame>
      <p:pic>
        <p:nvPicPr>
          <p:cNvPr id="5" name="그림 11">
            <a:extLst>
              <a:ext uri="{FF2B5EF4-FFF2-40B4-BE49-F238E27FC236}">
                <a16:creationId xmlns:a16="http://schemas.microsoft.com/office/drawing/2014/main" id="{B21F9248-EF56-4476-A654-84D04F3DBD9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15260" y="2050871"/>
            <a:ext cx="2847025" cy="1592214"/>
          </a:xfrm>
          <a:prstGeom prst="rect">
            <a:avLst/>
          </a:prstGeom>
          <a:ln w="0">
            <a:noFill/>
          </a:ln>
        </p:spPr>
      </p:pic>
      <p:pic>
        <p:nvPicPr>
          <p:cNvPr id="8" name="그림 13">
            <a:extLst>
              <a:ext uri="{FF2B5EF4-FFF2-40B4-BE49-F238E27FC236}">
                <a16:creationId xmlns:a16="http://schemas.microsoft.com/office/drawing/2014/main" id="{650F54CA-829B-4D5E-ADC5-31985791434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015259" y="4403881"/>
            <a:ext cx="2847026" cy="2101626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14410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15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470358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ko-KR" sz="3000" b="1" spc="-1" dirty="0">
                <a:solidFill>
                  <a:srgbClr val="F2F2F2"/>
                </a:solidFill>
                <a:ea typeface="맑은 고딕"/>
              </a:rPr>
              <a:t>04 </a:t>
            </a:r>
            <a:r>
              <a:rPr lang="ko-KR" altLang="en-US" sz="3000" spc="-1" dirty="0">
                <a:solidFill>
                  <a:srgbClr val="F2F2F2"/>
                </a:solidFill>
                <a:ea typeface="맑은 고딕"/>
              </a:rPr>
              <a:t>준비 장치와 초안 구성</a:t>
            </a:r>
            <a:endParaRPr lang="en-US" altLang="ko-KR" sz="3000" spc="-1" dirty="0">
              <a:latin typeface="Noto Sans CJK KR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88E93ED4-156A-4475-893F-085D4BD5D621}"/>
              </a:ext>
            </a:extLst>
          </p:cNvPr>
          <p:cNvSpPr/>
          <p:nvPr/>
        </p:nvSpPr>
        <p:spPr>
          <a:xfrm>
            <a:off x="862340" y="951299"/>
            <a:ext cx="6047436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2000" b="1" strike="noStrike" spc="-1" dirty="0">
                <a:latin typeface="Noto Sans CJK KR"/>
              </a:rPr>
              <a:t>연구 결과에서 활용한 척추측만증 판단 순서도</a:t>
            </a:r>
            <a:endParaRPr lang="en-US" sz="2000" b="1" strike="noStrike" spc="-1" dirty="0">
              <a:latin typeface="Noto Sans CJK KR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AC285E-8208-46AC-9D72-D875E0259B81}"/>
              </a:ext>
            </a:extLst>
          </p:cNvPr>
          <p:cNvSpPr/>
          <p:nvPr/>
        </p:nvSpPr>
        <p:spPr>
          <a:xfrm>
            <a:off x="2340311" y="1597156"/>
            <a:ext cx="621037" cy="288000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Start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DD8C02-1ACA-4876-BAF3-4FA76D2228F0}"/>
              </a:ext>
            </a:extLst>
          </p:cNvPr>
          <p:cNvSpPr/>
          <p:nvPr/>
        </p:nvSpPr>
        <p:spPr>
          <a:xfrm>
            <a:off x="2202327" y="2080892"/>
            <a:ext cx="910502" cy="28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족압 측정</a:t>
            </a:r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618915C5-A2C1-4EC1-9DFA-0B5FD9E80DAD}"/>
              </a:ext>
            </a:extLst>
          </p:cNvPr>
          <p:cNvSpPr/>
          <p:nvPr/>
        </p:nvSpPr>
        <p:spPr>
          <a:xfrm>
            <a:off x="1355944" y="2599724"/>
            <a:ext cx="2589771" cy="288000"/>
          </a:xfrm>
          <a:prstGeom prst="flowChartDecision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양발의 차 </a:t>
            </a:r>
            <a:r>
              <a:rPr lang="en-US" altLang="ko-KR" sz="1200" dirty="0"/>
              <a:t>&lt; 30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1B5120-3BC0-46D6-8D51-72E8F6A94806}"/>
              </a:ext>
            </a:extLst>
          </p:cNvPr>
          <p:cNvSpPr/>
          <p:nvPr/>
        </p:nvSpPr>
        <p:spPr>
          <a:xfrm>
            <a:off x="2110776" y="3117960"/>
            <a:ext cx="1063053" cy="28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정상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CE4AF-D85A-4265-8940-09775B881745}"/>
              </a:ext>
            </a:extLst>
          </p:cNvPr>
          <p:cNvSpPr/>
          <p:nvPr/>
        </p:nvSpPr>
        <p:spPr>
          <a:xfrm>
            <a:off x="4222381" y="3155032"/>
            <a:ext cx="1063053" cy="28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위험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4776F5-B24F-4104-B2CB-EA35B99907A3}"/>
              </a:ext>
            </a:extLst>
          </p:cNvPr>
          <p:cNvSpPr/>
          <p:nvPr/>
        </p:nvSpPr>
        <p:spPr>
          <a:xfrm>
            <a:off x="4205373" y="2592259"/>
            <a:ext cx="1063053" cy="28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척추 측만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0D0DD4-AC2F-4B38-A916-D5477E706B5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650830" y="1885156"/>
            <a:ext cx="6748" cy="195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C6A826C-A191-4017-99DD-48387B2E34AF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643883" y="2283372"/>
            <a:ext cx="6947" cy="316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04EFD0F-99C0-4595-B788-136A3D42AED5}"/>
              </a:ext>
            </a:extLst>
          </p:cNvPr>
          <p:cNvCxnSpPr>
            <a:cxnSpLocks/>
          </p:cNvCxnSpPr>
          <p:nvPr/>
        </p:nvCxnSpPr>
        <p:spPr>
          <a:xfrm>
            <a:off x="2659310" y="2887724"/>
            <a:ext cx="0" cy="246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1255B09-F1CB-4440-848C-5D379552B39C}"/>
              </a:ext>
            </a:extLst>
          </p:cNvPr>
          <p:cNvCxnSpPr>
            <a:cxnSpLocks/>
          </p:cNvCxnSpPr>
          <p:nvPr/>
        </p:nvCxnSpPr>
        <p:spPr>
          <a:xfrm>
            <a:off x="3898483" y="2743724"/>
            <a:ext cx="3068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AEC108-0B7D-450B-9899-54137374408B}"/>
              </a:ext>
            </a:extLst>
          </p:cNvPr>
          <p:cNvCxnSpPr>
            <a:cxnSpLocks/>
          </p:cNvCxnSpPr>
          <p:nvPr/>
        </p:nvCxnSpPr>
        <p:spPr>
          <a:xfrm>
            <a:off x="4746424" y="2859507"/>
            <a:ext cx="0" cy="302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E73BBB0-2AE6-46A1-ABED-A2B6577A5F3D}"/>
              </a:ext>
            </a:extLst>
          </p:cNvPr>
          <p:cNvSpPr txBox="1"/>
          <p:nvPr/>
        </p:nvSpPr>
        <p:spPr>
          <a:xfrm>
            <a:off x="2668330" y="2868674"/>
            <a:ext cx="34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99489E-DB34-49CC-A671-B8CE1606AA78}"/>
              </a:ext>
            </a:extLst>
          </p:cNvPr>
          <p:cNvSpPr txBox="1"/>
          <p:nvPr/>
        </p:nvSpPr>
        <p:spPr>
          <a:xfrm>
            <a:off x="4414065" y="2868770"/>
            <a:ext cx="34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CC48AE-8470-4EB8-974A-75C71C79F698}"/>
              </a:ext>
            </a:extLst>
          </p:cNvPr>
          <p:cNvSpPr txBox="1"/>
          <p:nvPr/>
        </p:nvSpPr>
        <p:spPr>
          <a:xfrm>
            <a:off x="5771438" y="1920678"/>
            <a:ext cx="6019648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/>
              <a:t>족압 측정 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/>
              <a:t>양 발의 압력차 비교 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/>
              <a:t>양 발의 압력차가 유의미한 차이를 보일 경우</a:t>
            </a:r>
            <a:r>
              <a:rPr lang="en-US" altLang="ko-KR" sz="1500" dirty="0"/>
              <a:t>,</a:t>
            </a:r>
            <a:r>
              <a:rPr lang="ko-KR" altLang="en-US" sz="1500" dirty="0"/>
              <a:t> 척추측만증 경고</a:t>
            </a:r>
            <a:endParaRPr lang="en-US" altLang="ko-KR" sz="1500" dirty="0"/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C344F46B-0BCD-4728-927C-2F8571E58529}"/>
              </a:ext>
            </a:extLst>
          </p:cNvPr>
          <p:cNvSpPr/>
          <p:nvPr/>
        </p:nvSpPr>
        <p:spPr>
          <a:xfrm>
            <a:off x="859132" y="3679194"/>
            <a:ext cx="587549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2000" b="1" strike="noStrike" spc="-1" dirty="0">
                <a:latin typeface="Noto Sans CJK KR"/>
              </a:rPr>
              <a:t>연구 결과를 토대로 구상한 족압 측정장치</a:t>
            </a:r>
            <a:endParaRPr lang="en-US" sz="2000" b="1" strike="noStrike" spc="-1" dirty="0">
              <a:latin typeface="Noto Sans CJK KR"/>
            </a:endParaRPr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3F223EEF-056F-4EE1-97EC-D9A2E2D2E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016287"/>
              </p:ext>
            </p:extLst>
          </p:nvPr>
        </p:nvGraphicFramePr>
        <p:xfrm>
          <a:off x="1258332" y="4164933"/>
          <a:ext cx="5164179" cy="2675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13">
            <a:extLst>
              <a:ext uri="{FF2B5EF4-FFF2-40B4-BE49-F238E27FC236}">
                <a16:creationId xmlns:a16="http://schemas.microsoft.com/office/drawing/2014/main" id="{7ABCACA8-17BC-4219-B617-B25E8178168B}"/>
              </a:ext>
            </a:extLst>
          </p:cNvPr>
          <p:cNvSpPr/>
          <p:nvPr/>
        </p:nvSpPr>
        <p:spPr>
          <a:xfrm>
            <a:off x="6962915" y="4087757"/>
            <a:ext cx="4817166" cy="2615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ko-KR" spc="-1" dirty="0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lang="en-US" altLang="ko-KR" spc="-1" dirty="0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lang="ko-KR" altLang="ko-KR" spc="-1" dirty="0">
                <a:solidFill>
                  <a:srgbClr val="000000"/>
                </a:solidFill>
                <a:latin typeface="Arial"/>
                <a:ea typeface="DejaVu Sans"/>
              </a:rPr>
              <a:t>정적 족저압 측정 방식 이용</a:t>
            </a:r>
            <a:r>
              <a:rPr lang="en-US" altLang="ko-KR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ko-KR" altLang="ko-KR" spc="-1" dirty="0">
                <a:solidFill>
                  <a:srgbClr val="000000"/>
                </a:solidFill>
                <a:latin typeface="Arial"/>
                <a:ea typeface="DejaVu Sans"/>
              </a:rPr>
              <a:t>인솔</a:t>
            </a:r>
            <a:r>
              <a:rPr lang="en-US" altLang="ko-KR" spc="-1" dirty="0">
                <a:solidFill>
                  <a:srgbClr val="000000"/>
                </a:solidFill>
                <a:latin typeface="Arial"/>
                <a:ea typeface="DejaVu Sans"/>
              </a:rPr>
              <a:t>)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분석 결과 시각화 리포트</a:t>
            </a:r>
            <a:r>
              <a:rPr lang="en-US" altLang="ko-K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ko-KR" altLang="en-US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제시</a:t>
            </a:r>
            <a:endParaRPr lang="en-US" altLang="ko-KR" spc="-1" dirty="0">
              <a:latin typeface="Noto Sans CJK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동적 보행 분석 </a:t>
            </a: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ko-KR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자유로운 행동 패턴에서 측정</a:t>
            </a:r>
            <a:endParaRPr lang="en-US" sz="1500" b="0" strike="noStrike" spc="-1" dirty="0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분석 항목 </a:t>
            </a: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ko-KR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일별 양 발의 최대 압력 </a:t>
            </a:r>
            <a:endParaRPr lang="en-US" sz="1500" b="0" strike="noStrike" spc="-1" dirty="0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측정 척도</a:t>
            </a: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ko-KR" altLang="en-US" sz="1500" spc="-1" dirty="0">
                <a:solidFill>
                  <a:srgbClr val="000000"/>
                </a:solidFill>
                <a:latin typeface="Arial"/>
                <a:ea typeface="DejaVu Sans"/>
              </a:rPr>
              <a:t>시각화</a:t>
            </a: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500" b="0" strike="noStrike" spc="-1" dirty="0">
              <a:latin typeface="Noto Sans CJK KR"/>
            </a:endParaRPr>
          </a:p>
          <a:p>
            <a:pPr marL="743040" lvl="1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Max Pressure</a:t>
            </a:r>
            <a:endParaRPr lang="en-US" sz="1500" b="0" strike="noStrike" spc="-1" dirty="0">
              <a:latin typeface="Noto Sans CJK KR"/>
            </a:endParaRPr>
          </a:p>
          <a:p>
            <a:pPr marL="743040" lvl="1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2D Line Pressure Display</a:t>
            </a:r>
            <a:endParaRPr lang="en-US" sz="15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574789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815437" y="6309222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16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678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 </a:t>
            </a:r>
            <a:r>
              <a:rPr lang="ko-KR" altLang="en-US" sz="300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준비 장치와 초안 구성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15CBEDF-7B73-436D-BFB8-3024BB6ECC7D}"/>
              </a:ext>
            </a:extLst>
          </p:cNvPr>
          <p:cNvSpPr/>
          <p:nvPr/>
        </p:nvSpPr>
        <p:spPr>
          <a:xfrm rot="5400000">
            <a:off x="2312288" y="3052976"/>
            <a:ext cx="316748" cy="332509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9C422F-94D1-42BE-8323-79040BDCD3E7}"/>
              </a:ext>
            </a:extLst>
          </p:cNvPr>
          <p:cNvSpPr/>
          <p:nvPr/>
        </p:nvSpPr>
        <p:spPr>
          <a:xfrm rot="5400000">
            <a:off x="2312288" y="4838294"/>
            <a:ext cx="316748" cy="33250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D655-1E54-4857-90F4-48CDDDFFA323}"/>
              </a:ext>
            </a:extLst>
          </p:cNvPr>
          <p:cNvSpPr txBox="1"/>
          <p:nvPr/>
        </p:nvSpPr>
        <p:spPr>
          <a:xfrm>
            <a:off x="3990805" y="1937675"/>
            <a:ext cx="6436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양 발 뒤꿈치에 부착된 압력센서로 압력 측정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측정된 데이터를 디지털 값으로 변환 후</a:t>
            </a:r>
            <a:r>
              <a:rPr lang="en-US" altLang="ko-KR" dirty="0"/>
              <a:t>, </a:t>
            </a:r>
            <a:r>
              <a:rPr lang="ko-KR" altLang="en-US" dirty="0"/>
              <a:t>데이터 송출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12D8B-055F-43E6-AED4-A8E085DBF847}"/>
              </a:ext>
            </a:extLst>
          </p:cNvPr>
          <p:cNvSpPr txBox="1"/>
          <p:nvPr/>
        </p:nvSpPr>
        <p:spPr>
          <a:xfrm>
            <a:off x="3990805" y="5338345"/>
            <a:ext cx="706495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좌우 발의 평균 최대 압력 계산 후</a:t>
            </a:r>
            <a:r>
              <a:rPr lang="en-US" altLang="ko-KR" dirty="0"/>
              <a:t>, </a:t>
            </a:r>
            <a:r>
              <a:rPr lang="ko-KR" altLang="en-US" dirty="0"/>
              <a:t>발의 압력 불균형도 수치화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좌우 발의 보행 평균 주기 계산 후</a:t>
            </a:r>
            <a:r>
              <a:rPr lang="en-US" altLang="ko-KR" dirty="0"/>
              <a:t>, </a:t>
            </a:r>
            <a:r>
              <a:rPr lang="ko-KR" altLang="en-US" dirty="0"/>
              <a:t>보행 주기 불균형도 수치화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10748D-E472-4D64-B8E4-C77EDD1326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53" y="5334497"/>
            <a:ext cx="874746" cy="874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25857E-D86F-4990-923D-55C0DE12F736}"/>
              </a:ext>
            </a:extLst>
          </p:cNvPr>
          <p:cNvSpPr txBox="1"/>
          <p:nvPr/>
        </p:nvSpPr>
        <p:spPr>
          <a:xfrm>
            <a:off x="1754844" y="5604035"/>
            <a:ext cx="150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분석 및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E82D1-7424-4F69-BBAA-A9956E1AD324}"/>
              </a:ext>
            </a:extLst>
          </p:cNvPr>
          <p:cNvSpPr txBox="1"/>
          <p:nvPr/>
        </p:nvSpPr>
        <p:spPr>
          <a:xfrm>
            <a:off x="1794074" y="4003524"/>
            <a:ext cx="142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전송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2FA52-71A5-40A8-B417-035C4222C28A}"/>
              </a:ext>
            </a:extLst>
          </p:cNvPr>
          <p:cNvSpPr txBox="1"/>
          <p:nvPr/>
        </p:nvSpPr>
        <p:spPr>
          <a:xfrm>
            <a:off x="1762125" y="2213821"/>
            <a:ext cx="142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측정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2B37FE2-424A-4055-82CE-9D7F55423016}"/>
              </a:ext>
            </a:extLst>
          </p:cNvPr>
          <p:cNvCxnSpPr/>
          <p:nvPr/>
        </p:nvCxnSpPr>
        <p:spPr>
          <a:xfrm>
            <a:off x="3735506" y="1569065"/>
            <a:ext cx="0" cy="5044786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0A9C982-7025-4303-AF28-9B78C2951A3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53" y="1971848"/>
            <a:ext cx="874746" cy="8747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0BF51F-10C5-4FCA-BD27-E7F74A42ADC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8" y="3670613"/>
            <a:ext cx="941875" cy="941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ECF77E-E688-4DBD-956E-A2A94AFBA12F}"/>
              </a:ext>
            </a:extLst>
          </p:cNvPr>
          <p:cNvSpPr txBox="1"/>
          <p:nvPr/>
        </p:nvSpPr>
        <p:spPr>
          <a:xfrm>
            <a:off x="3990805" y="3566132"/>
            <a:ext cx="768500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아두이노의 블루투스 모듈을 통해 컴퓨터로 데이터 전송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전송된 데이터를 전처리 한 후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시각화를 위한 데이터 포맷으로 구성 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구성된 데이터를 데이터베이스에 저장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EE197EBB-BE0D-4D00-B3BD-56DE646FD7B9}"/>
              </a:ext>
            </a:extLst>
          </p:cNvPr>
          <p:cNvSpPr/>
          <p:nvPr/>
        </p:nvSpPr>
        <p:spPr>
          <a:xfrm>
            <a:off x="456177" y="1079501"/>
            <a:ext cx="440634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2000" b="1" strike="noStrike" spc="-1" dirty="0">
                <a:latin typeface="Noto Sans CJK KR"/>
              </a:rPr>
              <a:t>족저압 측정장치 초안 구성</a:t>
            </a:r>
            <a:r>
              <a:rPr lang="en-US" altLang="ko-KR" sz="2000" b="1" spc="-1" dirty="0">
                <a:latin typeface="Noto Sans CJK KR"/>
              </a:rPr>
              <a:t> : </a:t>
            </a:r>
            <a:r>
              <a:rPr lang="ko-KR" altLang="en-US" sz="2000" b="1" strike="noStrike" spc="-1" dirty="0">
                <a:latin typeface="Noto Sans CJK KR"/>
              </a:rPr>
              <a:t>전체 </a:t>
            </a:r>
            <a:endParaRPr lang="en-US" sz="2000" b="1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792217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17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678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 </a:t>
            </a:r>
            <a:r>
              <a:rPr lang="ko-KR" altLang="en-US" sz="300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준비 장치와 초안 구성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2FA9F4D-1F58-4BD7-A627-373230C4993C}"/>
              </a:ext>
            </a:extLst>
          </p:cNvPr>
          <p:cNvSpPr/>
          <p:nvPr/>
        </p:nvSpPr>
        <p:spPr>
          <a:xfrm>
            <a:off x="7985942" y="2363208"/>
            <a:ext cx="1217544" cy="36395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Start</a:t>
            </a:r>
            <a:endParaRPr lang="ko-KR" altLang="en-US" sz="15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089C47-DDE7-4210-BE81-F229664EAD04}"/>
              </a:ext>
            </a:extLst>
          </p:cNvPr>
          <p:cNvSpPr/>
          <p:nvPr/>
        </p:nvSpPr>
        <p:spPr>
          <a:xfrm>
            <a:off x="6950157" y="3036443"/>
            <a:ext cx="3289113" cy="3639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왼쪽</a:t>
            </a:r>
            <a:r>
              <a:rPr lang="en-US" altLang="ko-KR" sz="1500" dirty="0"/>
              <a:t>/</a:t>
            </a:r>
            <a:r>
              <a:rPr lang="ko-KR" altLang="en-US" sz="1500" dirty="0"/>
              <a:t>오른쪽 압력센서</a:t>
            </a:r>
            <a:r>
              <a:rPr lang="en-US" altLang="ko-KR" sz="1500" dirty="0"/>
              <a:t>(P)</a:t>
            </a:r>
            <a:r>
              <a:rPr lang="ko-KR" altLang="en-US" sz="1500" dirty="0"/>
              <a:t> 압력입력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C79E9B-04CC-4302-B6FD-006A53E67504}"/>
              </a:ext>
            </a:extLst>
          </p:cNvPr>
          <p:cNvSpPr/>
          <p:nvPr/>
        </p:nvSpPr>
        <p:spPr>
          <a:xfrm>
            <a:off x="7653720" y="3760672"/>
            <a:ext cx="1881986" cy="3639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압력 수치화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E368BC-CBB9-498F-8648-4C96E535CD1D}"/>
              </a:ext>
            </a:extLst>
          </p:cNvPr>
          <p:cNvSpPr/>
          <p:nvPr/>
        </p:nvSpPr>
        <p:spPr>
          <a:xfrm>
            <a:off x="7612534" y="4529777"/>
            <a:ext cx="1964358" cy="3639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수치화 된 압력 출력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7CDC0B-55CC-4C63-84AD-7F6ED971DF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04" y="2394736"/>
            <a:ext cx="2593842" cy="124927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47B43C9-EC63-4EEA-A020-572D72D89411}"/>
              </a:ext>
            </a:extLst>
          </p:cNvPr>
          <p:cNvSpPr/>
          <p:nvPr/>
        </p:nvSpPr>
        <p:spPr>
          <a:xfrm>
            <a:off x="2740946" y="3168540"/>
            <a:ext cx="274418" cy="3074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743573-C1D1-4392-8EF5-574CAB0F72FD}"/>
              </a:ext>
            </a:extLst>
          </p:cNvPr>
          <p:cNvSpPr/>
          <p:nvPr/>
        </p:nvSpPr>
        <p:spPr>
          <a:xfrm>
            <a:off x="7376193" y="5298882"/>
            <a:ext cx="2437040" cy="3639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소프트웨어에 압력값 전송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4ED9-1576-4940-B97B-BE813FA57FBC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8594714" y="2727167"/>
            <a:ext cx="0" cy="309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D479885-0848-4473-87BA-02D1BA976EE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 flipH="1">
            <a:off x="8594713" y="3400403"/>
            <a:ext cx="1" cy="360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6A28992-EEA1-41A6-9667-CDFFB0434525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8594713" y="4124632"/>
            <a:ext cx="0" cy="40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6E79931-9450-475F-A08F-B040FBCF73D1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8594713" y="4893737"/>
            <a:ext cx="0" cy="40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AB3CCE5-75CE-4750-B738-EC5C8087DFC2}"/>
              </a:ext>
            </a:extLst>
          </p:cNvPr>
          <p:cNvSpPr/>
          <p:nvPr/>
        </p:nvSpPr>
        <p:spPr>
          <a:xfrm>
            <a:off x="1614790" y="4245080"/>
            <a:ext cx="1126156" cy="405145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Module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0168B40F-3F47-45C4-AC98-8A5424453018}"/>
              </a:ext>
            </a:extLst>
          </p:cNvPr>
          <p:cNvSpPr/>
          <p:nvPr/>
        </p:nvSpPr>
        <p:spPr>
          <a:xfrm>
            <a:off x="2673569" y="2179441"/>
            <a:ext cx="341795" cy="360269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9B4AE1-CB4C-4B5B-955E-0CF72CF370A0}"/>
              </a:ext>
            </a:extLst>
          </p:cNvPr>
          <p:cNvSpPr txBox="1"/>
          <p:nvPr/>
        </p:nvSpPr>
        <p:spPr>
          <a:xfrm>
            <a:off x="2406518" y="1799128"/>
            <a:ext cx="87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압력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4DF1AF4-7793-42F4-BED1-ED0280C23FCD}"/>
              </a:ext>
            </a:extLst>
          </p:cNvPr>
          <p:cNvSpPr/>
          <p:nvPr/>
        </p:nvSpPr>
        <p:spPr>
          <a:xfrm rot="2411170">
            <a:off x="2425589" y="3786746"/>
            <a:ext cx="341781" cy="363960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6E3EF0-BF1D-404C-9609-C9CEBC364599}"/>
              </a:ext>
            </a:extLst>
          </p:cNvPr>
          <p:cNvSpPr txBox="1"/>
          <p:nvPr/>
        </p:nvSpPr>
        <p:spPr>
          <a:xfrm>
            <a:off x="2785485" y="3870291"/>
            <a:ext cx="99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수치화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C154A0E-4825-4FC2-81DE-42F79EF0368A}"/>
              </a:ext>
            </a:extLst>
          </p:cNvPr>
          <p:cNvSpPr/>
          <p:nvPr/>
        </p:nvSpPr>
        <p:spPr>
          <a:xfrm>
            <a:off x="1585915" y="5388785"/>
            <a:ext cx="1126156" cy="405145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Software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28E8AFE1-D6A1-404F-B3EF-FC654914150F}"/>
              </a:ext>
            </a:extLst>
          </p:cNvPr>
          <p:cNvSpPr/>
          <p:nvPr/>
        </p:nvSpPr>
        <p:spPr>
          <a:xfrm>
            <a:off x="2006970" y="4851976"/>
            <a:ext cx="341795" cy="360269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EE1213-3571-4DAF-81AA-3B4BF9E1BCBA}"/>
              </a:ext>
            </a:extLst>
          </p:cNvPr>
          <p:cNvSpPr txBox="1"/>
          <p:nvPr/>
        </p:nvSpPr>
        <p:spPr>
          <a:xfrm>
            <a:off x="2337080" y="4830761"/>
            <a:ext cx="144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입력값 전송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53E80-7E48-4915-93CE-03AE11E0E89D}"/>
              </a:ext>
            </a:extLst>
          </p:cNvPr>
          <p:cNvSpPr txBox="1"/>
          <p:nvPr/>
        </p:nvSpPr>
        <p:spPr>
          <a:xfrm>
            <a:off x="423567" y="1091468"/>
            <a:ext cx="3103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하드웨어 초안 구성</a:t>
            </a:r>
          </a:p>
        </p:txBody>
      </p:sp>
    </p:spTree>
    <p:extLst>
      <p:ext uri="{BB962C8B-B14F-4D97-AF65-F5344CB8AC3E}">
        <p14:creationId xmlns:p14="http://schemas.microsoft.com/office/powerpoint/2010/main" val="418978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18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678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 </a:t>
            </a:r>
            <a:r>
              <a:rPr lang="ko-KR" altLang="en-US" sz="300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준비 장치와 초안 구성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A0C34-7566-42FC-9C35-EEB7FD4D87DB}"/>
              </a:ext>
            </a:extLst>
          </p:cNvPr>
          <p:cNvSpPr/>
          <p:nvPr/>
        </p:nvSpPr>
        <p:spPr>
          <a:xfrm>
            <a:off x="2601309" y="2167758"/>
            <a:ext cx="1784540" cy="52268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측정 시작</a:t>
            </a:r>
            <a:endParaRPr lang="en-US" altLang="ko-KR" sz="15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47679A-2BD5-4489-B05B-EEF82BFB65DA}"/>
              </a:ext>
            </a:extLst>
          </p:cNvPr>
          <p:cNvSpPr/>
          <p:nvPr/>
        </p:nvSpPr>
        <p:spPr>
          <a:xfrm>
            <a:off x="2601309" y="3120361"/>
            <a:ext cx="1784540" cy="5226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족압 측정</a:t>
            </a:r>
            <a:endParaRPr lang="en-US" altLang="ko-KR" sz="15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33F838-0B44-45E2-8E03-58BB017992DB}"/>
              </a:ext>
            </a:extLst>
          </p:cNvPr>
          <p:cNvSpPr/>
          <p:nvPr/>
        </p:nvSpPr>
        <p:spPr>
          <a:xfrm>
            <a:off x="5092261" y="3120361"/>
            <a:ext cx="1784540" cy="5226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데이터 전송</a:t>
            </a:r>
            <a:endParaRPr lang="en-US" altLang="ko-KR" sz="15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4FB302-5A65-4C23-859E-2408E765FD95}"/>
              </a:ext>
            </a:extLst>
          </p:cNvPr>
          <p:cNvSpPr/>
          <p:nvPr/>
        </p:nvSpPr>
        <p:spPr>
          <a:xfrm>
            <a:off x="2601309" y="4072964"/>
            <a:ext cx="1784540" cy="52268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측정 종료</a:t>
            </a:r>
            <a:endParaRPr lang="en-US" altLang="ko-KR" sz="15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9D9E6C-BE02-4780-97D8-447E37032556}"/>
              </a:ext>
            </a:extLst>
          </p:cNvPr>
          <p:cNvSpPr/>
          <p:nvPr/>
        </p:nvSpPr>
        <p:spPr>
          <a:xfrm>
            <a:off x="7443831" y="3120361"/>
            <a:ext cx="2144110" cy="5226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/>
              <a:t>데이터 분석 및 처리</a:t>
            </a:r>
            <a:endParaRPr lang="en-US" altLang="ko-KR" sz="1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1B3CE6-F2E9-48A0-B38D-7DE2B8F0CFEE}"/>
              </a:ext>
            </a:extLst>
          </p:cNvPr>
          <p:cNvSpPr/>
          <p:nvPr/>
        </p:nvSpPr>
        <p:spPr>
          <a:xfrm>
            <a:off x="7443831" y="4072964"/>
            <a:ext cx="2144110" cy="5226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데이터 저장</a:t>
            </a:r>
            <a:endParaRPr lang="en-US" altLang="ko-KR" sz="15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48B8AE-9CB9-448E-83A4-27032FDE0704}"/>
              </a:ext>
            </a:extLst>
          </p:cNvPr>
          <p:cNvSpPr/>
          <p:nvPr/>
        </p:nvSpPr>
        <p:spPr>
          <a:xfrm>
            <a:off x="7443831" y="5016475"/>
            <a:ext cx="2144110" cy="5226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데이터 시각화</a:t>
            </a:r>
            <a:endParaRPr lang="en-US" altLang="ko-KR" sz="15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FF17910-973D-4674-9B11-A543717529B5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3493579" y="2690440"/>
            <a:ext cx="0" cy="429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0C8464D-6AA2-49D8-8EF7-08FF4A4F84EC}"/>
              </a:ext>
            </a:extLst>
          </p:cNvPr>
          <p:cNvCxnSpPr/>
          <p:nvPr/>
        </p:nvCxnSpPr>
        <p:spPr>
          <a:xfrm>
            <a:off x="3513490" y="3643043"/>
            <a:ext cx="0" cy="429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DFDAEF-B0D8-4665-9656-FAB1BD664463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385849" y="3381702"/>
            <a:ext cx="7064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60D858-7600-49F8-934B-5868D7BBA2C7}"/>
              </a:ext>
            </a:extLst>
          </p:cNvPr>
          <p:cNvCxnSpPr/>
          <p:nvPr/>
        </p:nvCxnSpPr>
        <p:spPr>
          <a:xfrm>
            <a:off x="8535797" y="3643043"/>
            <a:ext cx="0" cy="429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F2635D-F84B-4B03-8B37-ED5E7E5C6A83}"/>
              </a:ext>
            </a:extLst>
          </p:cNvPr>
          <p:cNvCxnSpPr/>
          <p:nvPr/>
        </p:nvCxnSpPr>
        <p:spPr>
          <a:xfrm>
            <a:off x="8535797" y="4586554"/>
            <a:ext cx="0" cy="429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D85A7D7-BF2F-44E4-A5AA-6AE3A31E440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876801" y="3381702"/>
            <a:ext cx="5670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FCBAE0-4744-42CA-BA3A-69FC810F04EA}"/>
              </a:ext>
            </a:extLst>
          </p:cNvPr>
          <p:cNvSpPr txBox="1"/>
          <p:nvPr/>
        </p:nvSpPr>
        <p:spPr>
          <a:xfrm>
            <a:off x="435879" y="1107642"/>
            <a:ext cx="334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소프트웨어 초안 구성</a:t>
            </a:r>
          </a:p>
        </p:txBody>
      </p:sp>
    </p:spTree>
    <p:extLst>
      <p:ext uri="{BB962C8B-B14F-4D97-AF65-F5344CB8AC3E}">
        <p14:creationId xmlns:p14="http://schemas.microsoft.com/office/powerpoint/2010/main" val="82669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19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678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 </a:t>
            </a:r>
            <a:r>
              <a:rPr lang="ko-KR" altLang="en-US" sz="300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준비 장치와 초안 구성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53E80-7E48-4915-93CE-03AE11E0E89D}"/>
              </a:ext>
            </a:extLst>
          </p:cNvPr>
          <p:cNvSpPr txBox="1"/>
          <p:nvPr/>
        </p:nvSpPr>
        <p:spPr>
          <a:xfrm>
            <a:off x="423567" y="1012638"/>
            <a:ext cx="3103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하드웨어 준비 장치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EB6B20-6FB6-441B-B9C8-54D6F62F9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14302"/>
              </p:ext>
            </p:extLst>
          </p:nvPr>
        </p:nvGraphicFramePr>
        <p:xfrm>
          <a:off x="545540" y="1540999"/>
          <a:ext cx="10663744" cy="4892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1507">
                  <a:extLst>
                    <a:ext uri="{9D8B030D-6E8A-4147-A177-3AD203B41FA5}">
                      <a16:colId xmlns:a16="http://schemas.microsoft.com/office/drawing/2014/main" val="11660420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561853492"/>
                    </a:ext>
                  </a:extLst>
                </a:gridCol>
                <a:gridCol w="2033752">
                  <a:extLst>
                    <a:ext uri="{9D8B030D-6E8A-4147-A177-3AD203B41FA5}">
                      <a16:colId xmlns:a16="http://schemas.microsoft.com/office/drawing/2014/main" val="2155783888"/>
                    </a:ext>
                  </a:extLst>
                </a:gridCol>
                <a:gridCol w="2522485">
                  <a:extLst>
                    <a:ext uri="{9D8B030D-6E8A-4147-A177-3AD203B41FA5}">
                      <a16:colId xmlns:a16="http://schemas.microsoft.com/office/drawing/2014/main" val="265307956"/>
                    </a:ext>
                  </a:extLst>
                </a:gridCol>
              </a:tblGrid>
              <a:tr h="346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합계금액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678196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Arduino Nano 33IoT with headers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29,370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58,740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70943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압력센서 </a:t>
                      </a:r>
                      <a:r>
                        <a:rPr lang="en-US" altLang="ko-KR" sz="1500" dirty="0"/>
                        <a:t>FSA, RA18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9,009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18,018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519711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컬러 미니 브레드보드 </a:t>
                      </a:r>
                      <a:r>
                        <a:rPr lang="en-US" altLang="ko-KR" sz="1500" dirty="0"/>
                        <a:t>170</a:t>
                      </a:r>
                      <a:r>
                        <a:rPr lang="ko-KR" altLang="en-US" sz="1500" dirty="0"/>
                        <a:t>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3,520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94980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점퍼케이블 </a:t>
                      </a:r>
                      <a:r>
                        <a:rPr lang="en-US" altLang="ko-KR" sz="1500" dirty="0"/>
                        <a:t>40P(20cm)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935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1,870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8773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점퍼 케이블</a:t>
                      </a:r>
                      <a:r>
                        <a:rPr lang="en-US" altLang="ko-KR" sz="1500" dirty="0"/>
                        <a:t> 40P(20cm)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770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1,540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801724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리튬 이온 베터리 홀더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3,520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815430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리튬이온 베터리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4,400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17,600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132572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IMMS-12V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385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1,540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042588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소형 원형 </a:t>
                      </a:r>
                      <a:r>
                        <a:rPr lang="en-US" altLang="ko-KR" sz="1500" dirty="0"/>
                        <a:t>FSR </a:t>
                      </a:r>
                      <a:r>
                        <a:rPr lang="ko-KR" altLang="en-US" sz="1500" dirty="0"/>
                        <a:t>센서</a:t>
                      </a:r>
                      <a:r>
                        <a:rPr lang="en-US" altLang="ko-KR" sz="1500" dirty="0"/>
                        <a:t>(MS9709)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9,900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29,700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87325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전기용 절연테이프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660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660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97775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[NSC]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LM741CN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3,608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848992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Arduino Nano 33 IoT with headers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46,200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46,200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98688"/>
                  </a:ext>
                </a:extLst>
              </a:tr>
              <a:tr h="31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리튬 이온 베터리 </a:t>
                      </a:r>
                      <a:r>
                        <a:rPr lang="en-US" altLang="ko-KR" sz="1500" dirty="0"/>
                        <a:t>(3.7V)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2,860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5,720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07463"/>
                  </a:ext>
                </a:extLst>
              </a:tr>
              <a:tr h="346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합계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원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200,136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721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50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ine 1"/>
          <p:cNvSpPr/>
          <p:nvPr/>
        </p:nvSpPr>
        <p:spPr>
          <a:xfrm>
            <a:off x="3840960" y="1058940"/>
            <a:ext cx="4510080" cy="0"/>
          </a:xfrm>
          <a:prstGeom prst="line">
            <a:avLst/>
          </a:prstGeom>
          <a:ln w="44280">
            <a:solidFill>
              <a:schemeClr val="tx1"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4484587" y="1266811"/>
            <a:ext cx="3948093" cy="532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lang="ko-KR" altLang="en-US" sz="200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연구 배경과 </a:t>
            </a:r>
            <a:r>
              <a:rPr lang="ko-KR" altLang="en-US" sz="2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동기</a:t>
            </a:r>
            <a:endParaRPr lang="en-US" altLang="ko-KR" sz="2000" b="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02</a:t>
            </a:r>
            <a:r>
              <a:rPr lang="en-US" sz="2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연구 목적</a:t>
            </a:r>
            <a:endParaRPr lang="en-US" sz="20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03</a:t>
            </a:r>
            <a:r>
              <a:rPr lang="en-US" sz="2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족저압 측정 장치 시중 모델</a:t>
            </a:r>
            <a:endParaRPr lang="en-US" sz="20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04 </a:t>
            </a:r>
            <a:r>
              <a:rPr lang="ko-KR" altLang="en-US" sz="200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준비 장치와 모델 초안 구성 </a:t>
            </a:r>
            <a:endParaRPr lang="en-US" altLang="ko-KR" sz="200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ko-KR" sz="2000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tabLst>
                <a:tab pos="0" algn="l"/>
              </a:tabLst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05 </a:t>
            </a:r>
            <a:r>
              <a:rPr lang="ko-KR" altLang="en-US" sz="2000" spc="-1" dirty="0">
                <a:solidFill>
                  <a:srgbClr val="000000"/>
                </a:solidFill>
                <a:ea typeface="맑은 고딕"/>
              </a:rPr>
              <a:t>하드웨어 구성</a:t>
            </a:r>
            <a:endParaRPr lang="en-US" altLang="ko-KR" sz="200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ko-KR" sz="2000" b="1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06 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맑은 고딕"/>
              </a:rPr>
              <a:t>소프트웨어</a:t>
            </a:r>
            <a:r>
              <a:rPr lang="ko-KR" altLang="en-US" sz="200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구성</a:t>
            </a:r>
            <a:endParaRPr lang="en-US" altLang="ko-KR" sz="200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ko-KR" sz="2000" b="1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07 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맑은 고딕"/>
              </a:rPr>
              <a:t>테스트</a:t>
            </a:r>
            <a:endParaRPr lang="en-US" altLang="ko-KR" sz="2000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ko-KR" sz="2000" strike="noStrike" spc="-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ko-KR" sz="2000" b="1" spc="-1" dirty="0">
                <a:solidFill>
                  <a:srgbClr val="000000"/>
                </a:solidFill>
                <a:latin typeface="맑은 고딕"/>
                <a:ea typeface="맑은 고딕"/>
              </a:rPr>
              <a:t>08 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맑은 고딕"/>
              </a:rPr>
              <a:t>프로젝트 일정 및 역할분담</a:t>
            </a:r>
            <a:endParaRPr lang="en-US" sz="20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09 </a:t>
            </a:r>
            <a:r>
              <a:rPr lang="ko-KR" sz="2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참고 문헌 및 논문</a:t>
            </a:r>
            <a:endParaRPr lang="en-US" sz="2000" b="0" strike="noStrike" spc="-1" dirty="0">
              <a:latin typeface="Noto Sans CJK KR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5514960" y="298525"/>
            <a:ext cx="116208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30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목차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5EF12C7-D79B-440D-9093-8728FE4599AF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</a:t>
            </a:fld>
            <a:endParaRPr lang="en-US" sz="1200" b="0" strike="noStrike" spc="-1">
              <a:latin typeface="Noto Sans CJK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20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678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 </a:t>
            </a:r>
            <a:r>
              <a:rPr lang="ko-KR" altLang="en-US" sz="300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준비 장치와 초안 구성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53E80-7E48-4915-93CE-03AE11E0E89D}"/>
              </a:ext>
            </a:extLst>
          </p:cNvPr>
          <p:cNvSpPr txBox="1"/>
          <p:nvPr/>
        </p:nvSpPr>
        <p:spPr>
          <a:xfrm>
            <a:off x="423567" y="1091468"/>
            <a:ext cx="3103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소프트웨어 준비 장치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0ADF65A-031B-4B95-B0AF-69E14970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60353"/>
              </p:ext>
            </p:extLst>
          </p:nvPr>
        </p:nvGraphicFramePr>
        <p:xfrm>
          <a:off x="423567" y="1651329"/>
          <a:ext cx="10722654" cy="4520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6309">
                  <a:extLst>
                    <a:ext uri="{9D8B030D-6E8A-4147-A177-3AD203B41FA5}">
                      <a16:colId xmlns:a16="http://schemas.microsoft.com/office/drawing/2014/main" val="2464100228"/>
                    </a:ext>
                  </a:extLst>
                </a:gridCol>
                <a:gridCol w="8986345">
                  <a:extLst>
                    <a:ext uri="{9D8B030D-6E8A-4147-A177-3AD203B41FA5}">
                      <a16:colId xmlns:a16="http://schemas.microsoft.com/office/drawing/2014/main" val="2455915957"/>
                    </a:ext>
                  </a:extLst>
                </a:gridCol>
              </a:tblGrid>
              <a:tr h="432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및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버전 및 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251"/>
                  </a:ext>
                </a:extLst>
              </a:tr>
              <a:tr h="863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Arduino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/>
                        <a:t>Arduino IDE(</a:t>
                      </a:r>
                      <a:r>
                        <a:rPr lang="en-US" altLang="ko-KR" sz="1600" dirty="0"/>
                        <a:t>1.8.19v)</a:t>
                      </a:r>
                      <a:r>
                        <a:rPr lang="en-US" altLang="ko-KR" sz="1500" dirty="0"/>
                        <a:t> : </a:t>
                      </a:r>
                      <a:r>
                        <a:rPr lang="ko-KR" altLang="en-US" sz="1500" dirty="0"/>
                        <a:t>프로세싱을 기반으로 개발된 편집기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컴파일러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업로더 등이 합쳐진 소프트웨어 환경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 아두이노 프로그램 실행 시 컴퓨터와 시리얼 통신을 할 수 있는 가상 시리얼 모니터 제공</a:t>
                      </a:r>
                      <a:endParaRPr lang="en-US" altLang="ko-KR" sz="1500" dirty="0"/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ArduinoBLE.h : </a:t>
                      </a:r>
                      <a:r>
                        <a:rPr lang="ko-KR" altLang="en-US" sz="1500" dirty="0"/>
                        <a:t>저전력 고성능의 프로세스를 사용하여 </a:t>
                      </a:r>
                      <a:r>
                        <a:rPr lang="en-US" altLang="ko-KR" sz="1500" dirty="0"/>
                        <a:t>WIFI, BLE </a:t>
                      </a:r>
                      <a:r>
                        <a:rPr lang="ko-KR" altLang="en-US" sz="1500" dirty="0"/>
                        <a:t>통신 기능 지원</a:t>
                      </a:r>
                      <a:r>
                        <a:rPr lang="en-US" altLang="ko-KR" sz="15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86675"/>
                  </a:ext>
                </a:extLst>
              </a:tr>
              <a:tr h="9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Pyserial </a:t>
                      </a:r>
                    </a:p>
                    <a:p>
                      <a:pPr algn="ctr" latinLnBrk="1"/>
                      <a:r>
                        <a:rPr lang="en-US" altLang="ko-KR" dirty="0"/>
                        <a:t>Python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Python(3.10.1)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pySerial(3.4) : Python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IDE</a:t>
                      </a:r>
                      <a:r>
                        <a:rPr lang="ko-KR" altLang="en-US" sz="1500" dirty="0"/>
                        <a:t>에서 시리얼 통신 데이터를 조작하기 위해 사용되는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05312"/>
                  </a:ext>
                </a:extLst>
              </a:tr>
              <a:tr h="9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SQLite</a:t>
                      </a:r>
                    </a:p>
                    <a:p>
                      <a:pPr algn="ctr" latinLnBrk="1"/>
                      <a:r>
                        <a:rPr lang="en-US" altLang="ko-KR" dirty="0"/>
                        <a:t>(sqlite3)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SQLite : </a:t>
                      </a:r>
                      <a:r>
                        <a:rPr lang="ko-KR" altLang="en-US" sz="1500" dirty="0"/>
                        <a:t>서버가 아니라 응용프로그램에 넣어 사용하는 가벼운 </a:t>
                      </a:r>
                      <a:r>
                        <a:rPr lang="en-US" altLang="ko-KR" sz="1500" dirty="0"/>
                        <a:t>DBMS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sqlite3 : Python IDE</a:t>
                      </a:r>
                      <a:r>
                        <a:rPr lang="ko-KR" altLang="en-US" sz="1500" dirty="0"/>
                        <a:t>에서 </a:t>
                      </a:r>
                      <a:r>
                        <a:rPr lang="en-US" altLang="ko-KR" sz="1500" dirty="0"/>
                        <a:t>SQLite </a:t>
                      </a:r>
                      <a:r>
                        <a:rPr lang="ko-KR" altLang="en-US" sz="1500" dirty="0"/>
                        <a:t>데이터베이스에 접근하여 쿼리문을 처리하기 위해 사용되는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58880"/>
                  </a:ext>
                </a:extLst>
              </a:tr>
              <a:tr h="9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Flask</a:t>
                      </a:r>
                    </a:p>
                    <a:p>
                      <a:pPr algn="ctr" latinLnBrk="1"/>
                      <a:r>
                        <a:rPr lang="en-US" altLang="ko-KR" dirty="0"/>
                        <a:t>(flask)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Flask : </a:t>
                      </a:r>
                      <a:r>
                        <a:rPr lang="ko-KR" altLang="en-US" sz="1500" dirty="0"/>
                        <a:t>파이썬으로 작성된 웹 프레임워크 </a:t>
                      </a:r>
                      <a:r>
                        <a:rPr lang="en-US" altLang="ko-KR" sz="1500" dirty="0"/>
                        <a:t>API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flask : Python IDE</a:t>
                      </a:r>
                      <a:r>
                        <a:rPr lang="ko-KR" altLang="en-US" sz="1500" dirty="0"/>
                        <a:t>에서 웹 프레임워크에 접근하고 조작하는 패키지</a:t>
                      </a:r>
                      <a:r>
                        <a:rPr lang="en-US" altLang="ko-KR" sz="1500" dirty="0"/>
                        <a:t> 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7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68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21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678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04 </a:t>
            </a:r>
            <a:r>
              <a:rPr lang="ko-KR" altLang="en-US" sz="300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준비 장치와 초안 구성</a:t>
            </a:r>
            <a:endParaRPr lang="en-US" sz="3000" b="0" strike="noStrike" spc="-1" dirty="0">
              <a:latin typeface="Noto Sans CJK KR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EA3D3C-F2FA-44E1-8E22-6624584DFC21}"/>
              </a:ext>
            </a:extLst>
          </p:cNvPr>
          <p:cNvGrpSpPr/>
          <p:nvPr/>
        </p:nvGrpSpPr>
        <p:grpSpPr>
          <a:xfrm>
            <a:off x="1487217" y="2968079"/>
            <a:ext cx="9217565" cy="1014474"/>
            <a:chOff x="1672108" y="2187643"/>
            <a:chExt cx="5789487" cy="1014474"/>
          </a:xfrm>
        </p:grpSpPr>
        <p:sp>
          <p:nvSpPr>
            <p:cNvPr id="7" name="오각형 10">
              <a:extLst>
                <a:ext uri="{FF2B5EF4-FFF2-40B4-BE49-F238E27FC236}">
                  <a16:creationId xmlns:a16="http://schemas.microsoft.com/office/drawing/2014/main" id="{66FD1F13-8939-4601-B318-38BC5BD17DC0}"/>
                </a:ext>
              </a:extLst>
            </p:cNvPr>
            <p:cNvSpPr/>
            <p:nvPr/>
          </p:nvSpPr>
          <p:spPr>
            <a:xfrm>
              <a:off x="1672108" y="2218650"/>
              <a:ext cx="1160559" cy="983467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spc="-150" dirty="0">
                <a:solidFill>
                  <a:schemeClr val="bg1"/>
                </a:solidFill>
                <a:highlight>
                  <a:srgbClr val="000000"/>
                </a:highlight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8" name="갈매기형 수장 11">
              <a:extLst>
                <a:ext uri="{FF2B5EF4-FFF2-40B4-BE49-F238E27FC236}">
                  <a16:creationId xmlns:a16="http://schemas.microsoft.com/office/drawing/2014/main" id="{1617CEC8-263B-4F5C-A181-8018FEFFE1A5}"/>
                </a:ext>
              </a:extLst>
            </p:cNvPr>
            <p:cNvSpPr/>
            <p:nvPr/>
          </p:nvSpPr>
          <p:spPr>
            <a:xfrm>
              <a:off x="2629199" y="2214873"/>
              <a:ext cx="1372086" cy="986463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9" name="갈매기형 수장 12">
              <a:extLst>
                <a:ext uri="{FF2B5EF4-FFF2-40B4-BE49-F238E27FC236}">
                  <a16:creationId xmlns:a16="http://schemas.microsoft.com/office/drawing/2014/main" id="{3C074948-845C-4023-B5FC-52E8F2995C1C}"/>
                </a:ext>
              </a:extLst>
            </p:cNvPr>
            <p:cNvSpPr/>
            <p:nvPr/>
          </p:nvSpPr>
          <p:spPr>
            <a:xfrm>
              <a:off x="3785261" y="2214873"/>
              <a:ext cx="1372086" cy="986463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13">
              <a:extLst>
                <a:ext uri="{FF2B5EF4-FFF2-40B4-BE49-F238E27FC236}">
                  <a16:creationId xmlns:a16="http://schemas.microsoft.com/office/drawing/2014/main" id="{161C0701-B3A6-44DB-85E5-101D89CC9AA0}"/>
                </a:ext>
              </a:extLst>
            </p:cNvPr>
            <p:cNvSpPr/>
            <p:nvPr/>
          </p:nvSpPr>
          <p:spPr>
            <a:xfrm>
              <a:off x="4937389" y="2187643"/>
              <a:ext cx="1372086" cy="986463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갈매기형 수장 14">
              <a:extLst>
                <a:ext uri="{FF2B5EF4-FFF2-40B4-BE49-F238E27FC236}">
                  <a16:creationId xmlns:a16="http://schemas.microsoft.com/office/drawing/2014/main" id="{587DB3B7-EB88-473C-B9C2-F8C76F70D8D6}"/>
                </a:ext>
              </a:extLst>
            </p:cNvPr>
            <p:cNvSpPr/>
            <p:nvPr/>
          </p:nvSpPr>
          <p:spPr>
            <a:xfrm>
              <a:off x="6089517" y="2187643"/>
              <a:ext cx="1372078" cy="986463"/>
            </a:xfrm>
            <a:prstGeom prst="chevron">
              <a:avLst/>
            </a:prstGeom>
            <a:solidFill>
              <a:schemeClr val="bg2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6">
            <a:extLst>
              <a:ext uri="{FF2B5EF4-FFF2-40B4-BE49-F238E27FC236}">
                <a16:creationId xmlns:a16="http://schemas.microsoft.com/office/drawing/2014/main" id="{03588626-D81A-466B-8FDF-8426B03102C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71175" y="3194741"/>
            <a:ext cx="844920" cy="577080"/>
          </a:xfrm>
          <a:prstGeom prst="rect">
            <a:avLst/>
          </a:prstGeom>
          <a:ln>
            <a:noFill/>
          </a:ln>
        </p:spPr>
      </p:pic>
      <p:pic>
        <p:nvPicPr>
          <p:cNvPr id="13" name="Picture 2" descr="@pyserial">
            <a:extLst>
              <a:ext uri="{FF2B5EF4-FFF2-40B4-BE49-F238E27FC236}">
                <a16:creationId xmlns:a16="http://schemas.microsoft.com/office/drawing/2014/main" id="{23B130CD-8C63-4819-8AEF-EF6A019A6FD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729895" y="3024281"/>
            <a:ext cx="918000" cy="91800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SQLite - 위키백과, 우리 모두의 백과사전">
            <a:extLst>
              <a:ext uri="{FF2B5EF4-FFF2-40B4-BE49-F238E27FC236}">
                <a16:creationId xmlns:a16="http://schemas.microsoft.com/office/drawing/2014/main" id="{615F51C2-AC09-42C5-9BE7-5CBBA36BDA5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229076" y="3194741"/>
            <a:ext cx="1306663" cy="577080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272EC0-1C03-4701-8AAC-DF18D4EE46F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52" y="2962772"/>
            <a:ext cx="1196275" cy="10410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3AF27D-28CD-4642-9CBD-B16396BCBE7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569" y="3092132"/>
            <a:ext cx="782298" cy="7822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1026E-3FB6-41A2-A9C9-397E1C73A158}"/>
              </a:ext>
            </a:extLst>
          </p:cNvPr>
          <p:cNvSpPr txBox="1"/>
          <p:nvPr/>
        </p:nvSpPr>
        <p:spPr>
          <a:xfrm>
            <a:off x="1963454" y="1863297"/>
            <a:ext cx="44508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PySerial</a:t>
            </a:r>
          </a:p>
          <a:p>
            <a:endParaRPr lang="en-US" altLang="ko-KR" sz="1500" dirty="0"/>
          </a:p>
          <a:p>
            <a:r>
              <a:rPr lang="ko-KR" altLang="en-US" sz="1500" dirty="0"/>
              <a:t>아두이노 </a:t>
            </a:r>
            <a:r>
              <a:rPr lang="en-US" altLang="ko-KR" sz="1500" dirty="0"/>
              <a:t>IDE</a:t>
            </a:r>
            <a:r>
              <a:rPr lang="ko-KR" altLang="en-US" sz="1500" dirty="0"/>
              <a:t>에서 시리얼 포트로 송출한 데이터를 좌</a:t>
            </a:r>
            <a:r>
              <a:rPr lang="en-US" altLang="ko-KR" sz="1500" dirty="0"/>
              <a:t>/</a:t>
            </a:r>
            <a:r>
              <a:rPr lang="ko-KR" altLang="en-US" sz="1500" dirty="0"/>
              <a:t>우 압력으로 시간과 함께 테이블 형태로 저장</a:t>
            </a:r>
            <a:endParaRPr lang="en-US" altLang="ko-KR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92D21E-5DB4-4BA3-A7B7-574EE38C1EC2}"/>
              </a:ext>
            </a:extLst>
          </p:cNvPr>
          <p:cNvSpPr txBox="1"/>
          <p:nvPr/>
        </p:nvSpPr>
        <p:spPr>
          <a:xfrm>
            <a:off x="4634478" y="4104852"/>
            <a:ext cx="33528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Python</a:t>
            </a:r>
          </a:p>
          <a:p>
            <a:endParaRPr lang="en-US" altLang="ko-KR" sz="1500" b="1" dirty="0"/>
          </a:p>
          <a:p>
            <a:r>
              <a:rPr lang="ko-KR" altLang="en-US" sz="1500" dirty="0"/>
              <a:t>테이블 형태로 저장된 데이터의 </a:t>
            </a:r>
            <a:br>
              <a:rPr lang="en-US" altLang="ko-KR" sz="1500" dirty="0"/>
            </a:br>
            <a:r>
              <a:rPr lang="ko-KR" altLang="en-US" sz="1500" dirty="0"/>
              <a:t>보행 주기 중 최대 압력들을 추출 후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br>
              <a:rPr lang="en-US" altLang="ko-KR" sz="1500" dirty="0"/>
            </a:br>
            <a:r>
              <a:rPr lang="ko-KR" altLang="en-US" sz="1500" dirty="0"/>
              <a:t>평균값을 계산하고 평균값의 차이를 </a:t>
            </a:r>
            <a:br>
              <a:rPr lang="en-US" altLang="ko-KR" sz="1500" dirty="0"/>
            </a:br>
            <a:r>
              <a:rPr lang="ko-KR" altLang="en-US" sz="1500" dirty="0"/>
              <a:t>날짜</a:t>
            </a:r>
            <a:r>
              <a:rPr lang="en-US" altLang="ko-KR" sz="1500" dirty="0"/>
              <a:t>/</a:t>
            </a:r>
            <a:r>
              <a:rPr lang="ko-KR" altLang="en-US" sz="1500" dirty="0"/>
              <a:t>압력차이 테이블로 저장 </a:t>
            </a:r>
            <a:endParaRPr lang="en-US" altLang="ko-KR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54E13-54F3-4F28-8523-B47B622A395D}"/>
              </a:ext>
            </a:extLst>
          </p:cNvPr>
          <p:cNvSpPr txBox="1"/>
          <p:nvPr/>
        </p:nvSpPr>
        <p:spPr>
          <a:xfrm>
            <a:off x="6414336" y="1863297"/>
            <a:ext cx="429044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SQLite</a:t>
            </a:r>
          </a:p>
          <a:p>
            <a:endParaRPr lang="en-US" altLang="ko-KR" sz="1500" dirty="0"/>
          </a:p>
          <a:p>
            <a:r>
              <a:rPr lang="ko-KR" altLang="en-US" sz="1500" dirty="0"/>
              <a:t>계산된 차이값 데이터를 </a:t>
            </a:r>
            <a:r>
              <a:rPr lang="en-US" altLang="ko-KR" sz="1500" dirty="0"/>
              <a:t>SQLite </a:t>
            </a:r>
            <a:r>
              <a:rPr lang="ko-KR" altLang="en-US" sz="1500" dirty="0"/>
              <a:t>데이터베이스의 </a:t>
            </a:r>
            <a:endParaRPr lang="en-US" altLang="ko-KR" sz="1500" dirty="0"/>
          </a:p>
          <a:p>
            <a:r>
              <a:rPr lang="ko-KR" altLang="en-US" sz="1500" dirty="0"/>
              <a:t>사용자</a:t>
            </a:r>
            <a:r>
              <a:rPr lang="en-US" altLang="ko-KR" sz="1500" dirty="0"/>
              <a:t>-</a:t>
            </a:r>
            <a:r>
              <a:rPr lang="ko-KR" altLang="en-US" sz="1500" dirty="0"/>
              <a:t>날짜</a:t>
            </a:r>
            <a:r>
              <a:rPr lang="en-US" altLang="ko-KR" sz="1500" dirty="0"/>
              <a:t>-</a:t>
            </a:r>
            <a:r>
              <a:rPr lang="ko-KR" altLang="en-US" sz="1500" dirty="0"/>
              <a:t>측정값 테이블에 업로드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CEEE3A-FFDF-4418-8999-82C5D79B4309}"/>
              </a:ext>
            </a:extLst>
          </p:cNvPr>
          <p:cNvSpPr txBox="1"/>
          <p:nvPr/>
        </p:nvSpPr>
        <p:spPr>
          <a:xfrm>
            <a:off x="8520268" y="4099539"/>
            <a:ext cx="33528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Flask</a:t>
            </a:r>
          </a:p>
          <a:p>
            <a:endParaRPr lang="en-US" altLang="ko-KR" sz="1500" b="1" dirty="0"/>
          </a:p>
          <a:p>
            <a:r>
              <a:rPr lang="ko-KR" altLang="en-US" sz="1500" dirty="0"/>
              <a:t>장치의 </a:t>
            </a:r>
            <a:r>
              <a:rPr lang="en-US" altLang="ko-KR" sz="1500" dirty="0"/>
              <a:t>ON/OFF</a:t>
            </a:r>
            <a:r>
              <a:rPr lang="ko-KR" altLang="en-US" sz="1500" dirty="0"/>
              <a:t>를 제어하고</a:t>
            </a:r>
            <a:r>
              <a:rPr lang="en-US" altLang="ko-KR" sz="1500" dirty="0"/>
              <a:t>,</a:t>
            </a:r>
            <a:br>
              <a:rPr lang="en-US" altLang="ko-KR" sz="1500" dirty="0"/>
            </a:br>
            <a:r>
              <a:rPr lang="ko-KR" altLang="en-US" sz="1500" dirty="0"/>
              <a:t>사용자 이름을 입력하면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br>
              <a:rPr lang="en-US" altLang="ko-KR" sz="1500" dirty="0"/>
            </a:br>
            <a:r>
              <a:rPr lang="ko-KR" altLang="en-US" sz="1500" dirty="0"/>
              <a:t>시간에 따른 차이값 데이터 테이블의 시각화 플롯과 테이블 제공 </a:t>
            </a:r>
            <a:endParaRPr lang="en-US" altLang="ko-KR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68296-EE85-4764-B331-8452DDF33340}"/>
              </a:ext>
            </a:extLst>
          </p:cNvPr>
          <p:cNvSpPr txBox="1"/>
          <p:nvPr/>
        </p:nvSpPr>
        <p:spPr>
          <a:xfrm>
            <a:off x="310829" y="4120196"/>
            <a:ext cx="42005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ARDUINO</a:t>
            </a:r>
            <a:r>
              <a:rPr lang="en-US" altLang="ko-KR" sz="1200" b="1" dirty="0"/>
              <a:t> </a:t>
            </a:r>
          </a:p>
          <a:p>
            <a:endParaRPr lang="en-US" altLang="ko-KR" sz="1500" b="1" dirty="0"/>
          </a:p>
          <a:p>
            <a:r>
              <a:rPr lang="ko-KR" altLang="en-US" sz="1500" dirty="0"/>
              <a:t>웹에서 시리얼 통신으로 장치 전원을 작동하면</a:t>
            </a:r>
            <a:endParaRPr lang="en-US" altLang="ko-KR" sz="1500" dirty="0"/>
          </a:p>
          <a:p>
            <a:r>
              <a:rPr lang="en-US" altLang="ko-KR" sz="1500" dirty="0"/>
              <a:t>1</a:t>
            </a:r>
            <a:r>
              <a:rPr lang="ko-KR" altLang="en-US" sz="1500" dirty="0"/>
              <a:t>분간 좌우 압력 센서에 입력된 데이터를 </a:t>
            </a:r>
            <a:br>
              <a:rPr lang="en-US" altLang="ko-KR" sz="1500" dirty="0"/>
            </a:br>
            <a:r>
              <a:rPr lang="en-US" altLang="ko-KR" sz="1500" dirty="0"/>
              <a:t>1</a:t>
            </a:r>
            <a:r>
              <a:rPr lang="ko-KR" altLang="en-US" sz="1500" dirty="0"/>
              <a:t>초 단위로</a:t>
            </a:r>
            <a:r>
              <a:rPr lang="en-US" altLang="ko-KR" sz="1500" dirty="0"/>
              <a:t> </a:t>
            </a:r>
            <a:r>
              <a:rPr lang="ko-KR" altLang="en-US" sz="1500" dirty="0"/>
              <a:t>시리얼 통신으로 송출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4B859A-F277-486B-8091-C6C0536795D8}"/>
              </a:ext>
            </a:extLst>
          </p:cNvPr>
          <p:cNvSpPr txBox="1"/>
          <p:nvPr/>
        </p:nvSpPr>
        <p:spPr>
          <a:xfrm>
            <a:off x="423567" y="1091468"/>
            <a:ext cx="330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소프트웨어 초안 순서도</a:t>
            </a:r>
          </a:p>
        </p:txBody>
      </p:sp>
    </p:spTree>
    <p:extLst>
      <p:ext uri="{BB962C8B-B14F-4D97-AF65-F5344CB8AC3E}">
        <p14:creationId xmlns:p14="http://schemas.microsoft.com/office/powerpoint/2010/main" val="209901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22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678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05 </a:t>
            </a:r>
            <a:r>
              <a:rPr lang="ko-KR" altLang="en-US" sz="300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하드웨어 구성</a:t>
            </a:r>
            <a:endParaRPr lang="en-US" sz="3000" b="0" strike="noStrike" spc="-1" dirty="0">
              <a:latin typeface="Noto Sans CJK KR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C067C6-DB11-4906-A1EB-06A97B3B6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97127"/>
              </p:ext>
            </p:extLst>
          </p:nvPr>
        </p:nvGraphicFramePr>
        <p:xfrm>
          <a:off x="1365168" y="1986399"/>
          <a:ext cx="9461064" cy="36483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7656">
                  <a:extLst>
                    <a:ext uri="{9D8B030D-6E8A-4147-A177-3AD203B41FA5}">
                      <a16:colId xmlns:a16="http://schemas.microsoft.com/office/drawing/2014/main" val="3541947744"/>
                    </a:ext>
                  </a:extLst>
                </a:gridCol>
                <a:gridCol w="3957144">
                  <a:extLst>
                    <a:ext uri="{9D8B030D-6E8A-4147-A177-3AD203B41FA5}">
                      <a16:colId xmlns:a16="http://schemas.microsoft.com/office/drawing/2014/main" val="1537736221"/>
                    </a:ext>
                  </a:extLst>
                </a:gridCol>
                <a:gridCol w="2806264">
                  <a:extLst>
                    <a:ext uri="{9D8B030D-6E8A-4147-A177-3AD203B41FA5}">
                      <a16:colId xmlns:a16="http://schemas.microsoft.com/office/drawing/2014/main" val="1096195677"/>
                    </a:ext>
                  </a:extLst>
                </a:gridCol>
              </a:tblGrid>
              <a:tr h="521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70544"/>
                  </a:ext>
                </a:extLst>
              </a:tr>
              <a:tr h="521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아두이노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Arduino Nano 33 IoT with headers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7454"/>
                  </a:ext>
                </a:extLst>
              </a:tr>
              <a:tr h="521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압력센서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압력센서 </a:t>
                      </a:r>
                      <a:r>
                        <a:rPr lang="en-US" altLang="ko-KR" sz="1500" dirty="0"/>
                        <a:t>FSR, RA18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136218"/>
                  </a:ext>
                </a:extLst>
              </a:tr>
              <a:tr h="521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브레드보드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브레드보드</a:t>
                      </a:r>
                      <a:r>
                        <a:rPr lang="en-US" altLang="ko-KR" sz="1500" dirty="0"/>
                        <a:t>(3cm x 5cm)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409918"/>
                  </a:ext>
                </a:extLst>
              </a:tr>
              <a:tr h="521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리튬이온 배터리 </a:t>
                      </a:r>
                      <a:r>
                        <a:rPr lang="en-US" altLang="ko-KR" sz="1500" dirty="0"/>
                        <a:t>– 2200mAh(3.3V)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79500"/>
                  </a:ext>
                </a:extLst>
              </a:tr>
              <a:tr h="521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배터리 홀더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리튬이온 배터리 홀더</a:t>
                      </a:r>
                      <a:r>
                        <a:rPr lang="en-US" altLang="ko-KR" sz="1500" dirty="0"/>
                        <a:t>(SZH-BH009)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520671"/>
                  </a:ext>
                </a:extLst>
              </a:tr>
              <a:tr h="521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신발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나이키 런닝 슈즈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47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73ABF3A-6F9A-452A-B1DE-CE5C8542935C}"/>
              </a:ext>
            </a:extLst>
          </p:cNvPr>
          <p:cNvSpPr txBox="1"/>
          <p:nvPr/>
        </p:nvSpPr>
        <p:spPr>
          <a:xfrm>
            <a:off x="409903" y="1150883"/>
            <a:ext cx="5439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족저압 측정장치 하드웨어 최종 구성 장치</a:t>
            </a:r>
          </a:p>
        </p:txBody>
      </p:sp>
    </p:spTree>
    <p:extLst>
      <p:ext uri="{BB962C8B-B14F-4D97-AF65-F5344CB8AC3E}">
        <p14:creationId xmlns:p14="http://schemas.microsoft.com/office/powerpoint/2010/main" val="3774762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23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3769895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05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하드웨어 구성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D0B7D-FBD0-4A89-B791-7B4DBD1B4090}"/>
              </a:ext>
            </a:extLst>
          </p:cNvPr>
          <p:cNvSpPr txBox="1"/>
          <p:nvPr/>
        </p:nvSpPr>
        <p:spPr>
          <a:xfrm>
            <a:off x="379204" y="1148468"/>
            <a:ext cx="7219775" cy="240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압력 센서 원리 및 정보</a:t>
            </a:r>
            <a:endParaRPr lang="en-US" altLang="ko-KR" sz="2000" b="1" dirty="0"/>
          </a:p>
          <a:p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Nanum Gothic"/>
              </a:rPr>
              <a:t>가변저항의 일종으로</a:t>
            </a:r>
            <a:r>
              <a:rPr lang="en-US" altLang="ko-KR" sz="1500" dirty="0">
                <a:latin typeface="Nanum Gothic"/>
              </a:rPr>
              <a:t>, </a:t>
            </a:r>
            <a:r>
              <a:rPr lang="ko-KR" altLang="en-US" sz="1500" dirty="0">
                <a:latin typeface="Nanum Gothic"/>
              </a:rPr>
              <a:t>압력이 강해지면 저항이 감소하는 성질을 지님 </a:t>
            </a:r>
            <a:endParaRPr lang="en-US" altLang="ko-KR" sz="1500" dirty="0">
              <a:latin typeface="Nanum Gothic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Nanum Gothic"/>
              </a:rPr>
              <a:t>회로에서는 압력 가변저항을 </a:t>
            </a:r>
            <a:r>
              <a:rPr lang="en-US" altLang="ko-KR" sz="1500" dirty="0">
                <a:latin typeface="Nanum Gothic"/>
              </a:rPr>
              <a:t>Conductance</a:t>
            </a:r>
            <a:r>
              <a:rPr lang="ko-KR" altLang="en-US" sz="1500" dirty="0">
                <a:latin typeface="Nanum Gothic"/>
              </a:rPr>
              <a:t>로 활용해 측정함 </a:t>
            </a:r>
            <a:endParaRPr lang="en-US" altLang="ko-KR" sz="1500" dirty="0">
              <a:latin typeface="Nanum Gothic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Nanum Gothic"/>
              </a:rPr>
              <a:t>아래의 표와 같이 무게가 증가할 수록 측정되는 전압의 값도 높아짐</a:t>
            </a:r>
            <a:endParaRPr lang="en-US" altLang="ko-KR" sz="1500" dirty="0">
              <a:latin typeface="Nanum Gothic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Nanum Gothic"/>
              </a:rPr>
              <a:t>장치에 사용된 압력센서 </a:t>
            </a:r>
            <a:r>
              <a:rPr lang="en-US" altLang="ko-KR" sz="1500" dirty="0">
                <a:latin typeface="Nanum Gothic"/>
              </a:rPr>
              <a:t>: FSR sensor MS9709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Nanum Gothic"/>
              </a:rPr>
              <a:t>프로그램 내부에서 </a:t>
            </a:r>
            <a:r>
              <a:rPr lang="en-US" altLang="ko-KR" sz="1500" dirty="0">
                <a:latin typeface="Nanum Gothic"/>
              </a:rPr>
              <a:t>Analog to Digital </a:t>
            </a:r>
            <a:r>
              <a:rPr lang="ko-KR" altLang="en-US" sz="1500" dirty="0">
                <a:latin typeface="Nanum Gothic"/>
              </a:rPr>
              <a:t>함수에 의해 </a:t>
            </a:r>
            <a:r>
              <a:rPr lang="en-US" altLang="ko-KR" sz="1500" dirty="0">
                <a:latin typeface="Nanum Gothic"/>
              </a:rPr>
              <a:t>0 ~ 1023 </a:t>
            </a:r>
            <a:r>
              <a:rPr lang="ko-KR" altLang="en-US" sz="1500" dirty="0">
                <a:latin typeface="Nanum Gothic"/>
              </a:rPr>
              <a:t>범위의 </a:t>
            </a:r>
            <a:r>
              <a:rPr lang="en-US" altLang="ko-KR" sz="1500" dirty="0">
                <a:latin typeface="Nanum Gothic"/>
              </a:rPr>
              <a:t>ADC</a:t>
            </a:r>
            <a:r>
              <a:rPr lang="ko-KR" altLang="en-US" sz="1500" dirty="0">
                <a:latin typeface="Nanum Gothic"/>
              </a:rPr>
              <a:t>값으로 인식</a:t>
            </a:r>
            <a:endParaRPr lang="en-US" altLang="ko-KR" sz="1500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8E56D14-FCB9-4CB5-8E37-94A1F71099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561793"/>
              </p:ext>
            </p:extLst>
          </p:nvPr>
        </p:nvGraphicFramePr>
        <p:xfrm>
          <a:off x="896742" y="36133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80BD576B-54A6-449C-A627-CED8185727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449372"/>
              </p:ext>
            </p:extLst>
          </p:nvPr>
        </p:nvGraphicFramePr>
        <p:xfrm>
          <a:off x="6675969" y="36133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4E10F-EEAC-44B4-94F7-3F0D8C535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69383"/>
              </p:ext>
            </p:extLst>
          </p:nvPr>
        </p:nvGraphicFramePr>
        <p:xfrm>
          <a:off x="7806559" y="1632732"/>
          <a:ext cx="3882844" cy="19172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0711">
                  <a:extLst>
                    <a:ext uri="{9D8B030D-6E8A-4147-A177-3AD203B41FA5}">
                      <a16:colId xmlns:a16="http://schemas.microsoft.com/office/drawing/2014/main" val="3943861032"/>
                    </a:ext>
                  </a:extLst>
                </a:gridCol>
                <a:gridCol w="970711">
                  <a:extLst>
                    <a:ext uri="{9D8B030D-6E8A-4147-A177-3AD203B41FA5}">
                      <a16:colId xmlns:a16="http://schemas.microsoft.com/office/drawing/2014/main" val="1610996484"/>
                    </a:ext>
                  </a:extLst>
                </a:gridCol>
                <a:gridCol w="1941422">
                  <a:extLst>
                    <a:ext uri="{9D8B030D-6E8A-4147-A177-3AD203B41FA5}">
                      <a16:colId xmlns:a16="http://schemas.microsoft.com/office/drawing/2014/main" val="3530679936"/>
                    </a:ext>
                  </a:extLst>
                </a:gridCol>
              </a:tblGrid>
              <a:tr h="557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측정횟수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무게</a:t>
                      </a:r>
                      <a:r>
                        <a:rPr lang="en-US" altLang="ko-KR" sz="1500" dirty="0"/>
                        <a:t>(kg)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측정값</a:t>
                      </a:r>
                      <a:r>
                        <a:rPr lang="en-US" altLang="ko-KR" sz="1500" dirty="0"/>
                        <a:t>(ADC)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4348854"/>
                  </a:ext>
                </a:extLst>
              </a:tr>
              <a:tr h="339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185646"/>
                  </a:ext>
                </a:extLst>
              </a:tr>
              <a:tr h="339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151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316656"/>
                  </a:ext>
                </a:extLst>
              </a:tr>
              <a:tr h="339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180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396471"/>
                  </a:ext>
                </a:extLst>
              </a:tr>
              <a:tr h="339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180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2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909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24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F941-F13C-48C6-8AD3-3A0BCFFCBDD0}"/>
              </a:ext>
            </a:extLst>
          </p:cNvPr>
          <p:cNvSpPr txBox="1"/>
          <p:nvPr/>
        </p:nvSpPr>
        <p:spPr>
          <a:xfrm>
            <a:off x="450760" y="1124192"/>
            <a:ext cx="360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센서값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계산 방식</a:t>
            </a:r>
            <a:r>
              <a:rPr lang="en-US" altLang="ko-KR" sz="2000" b="1" dirty="0"/>
              <a:t>(ADC)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244846-4E00-49C2-8800-AE2ED717C014}"/>
                  </a:ext>
                </a:extLst>
              </p:cNvPr>
              <p:cNvSpPr txBox="1"/>
              <p:nvPr/>
            </p:nvSpPr>
            <p:spPr>
              <a:xfrm>
                <a:off x="775721" y="2689954"/>
                <a:ext cx="3088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선택된 핀의 입력 전압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입력 전압 기준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244846-4E00-49C2-8800-AE2ED717C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21" y="2689954"/>
                <a:ext cx="3088498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3E789-2E90-4160-96C3-059F31E6AEA3}"/>
                  </a:ext>
                </a:extLst>
              </p:cNvPr>
              <p:cNvSpPr txBox="1"/>
              <p:nvPr/>
            </p:nvSpPr>
            <p:spPr>
              <a:xfrm>
                <a:off x="4849687" y="1766992"/>
                <a:ext cx="4904510" cy="14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Arduino Nano 33 IoT </a:t>
                </a:r>
                <a:r>
                  <a:rPr lang="ko-KR" altLang="en-US" dirty="0"/>
                  <a:t>입력 전압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r>
                  <a:rPr lang="en-US" altLang="ko-KR" dirty="0"/>
                  <a:t>) : 3.3V</a:t>
                </a:r>
              </a:p>
              <a:p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dirty="0"/>
                  <a:t> = 1.1V, ADC = 341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dirty="0"/>
                  <a:t> = 2.8V, ADC = 868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3E789-2E90-4160-96C3-059F31E6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687" y="1766992"/>
                <a:ext cx="4904510" cy="1424557"/>
              </a:xfrm>
              <a:prstGeom prst="rect">
                <a:avLst/>
              </a:prstGeom>
              <a:blipFill>
                <a:blip r:embed="rId4"/>
                <a:stretch>
                  <a:fillRect l="-1119" t="-2564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FD1FE5-3727-4015-BD48-FC638C59E4C5}"/>
                  </a:ext>
                </a:extLst>
              </p:cNvPr>
              <p:cNvSpPr txBox="1"/>
              <p:nvPr/>
            </p:nvSpPr>
            <p:spPr>
              <a:xfrm>
                <a:off x="775721" y="1845820"/>
                <a:ext cx="1912318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×1024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FD1FE5-3727-4015-BD48-FC638C59E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21" y="1845820"/>
                <a:ext cx="1912318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stomShape 3">
            <a:extLst>
              <a:ext uri="{FF2B5EF4-FFF2-40B4-BE49-F238E27FC236}">
                <a16:creationId xmlns:a16="http://schemas.microsoft.com/office/drawing/2014/main" id="{3EA73000-FBA3-4C05-8316-B0AC75C34ADC}"/>
              </a:ext>
            </a:extLst>
          </p:cNvPr>
          <p:cNvSpPr/>
          <p:nvPr/>
        </p:nvSpPr>
        <p:spPr>
          <a:xfrm>
            <a:off x="0" y="95428"/>
            <a:ext cx="3769895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05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하드웨어 구성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1045A5-CCE2-408F-B532-83989FB5B8A6}"/>
              </a:ext>
            </a:extLst>
          </p:cNvPr>
          <p:cNvSpPr/>
          <p:nvPr/>
        </p:nvSpPr>
        <p:spPr>
          <a:xfrm>
            <a:off x="775720" y="3703956"/>
            <a:ext cx="9724113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수신된 전압을 </a:t>
            </a:r>
            <a:r>
              <a:rPr lang="en-US" altLang="ko-KR" sz="1500" dirty="0"/>
              <a:t>0V = 0ADC,</a:t>
            </a:r>
            <a:r>
              <a:rPr lang="ko-KR" altLang="en-US" sz="1500" dirty="0"/>
              <a:t> </a:t>
            </a:r>
            <a:r>
              <a:rPr lang="en-US" altLang="ko-KR" sz="1500" dirty="0"/>
              <a:t>3.3V = 1024ADC</a:t>
            </a:r>
            <a:r>
              <a:rPr lang="ko-KR" altLang="en-US" sz="1500" dirty="0"/>
              <a:t>로 치환하여 계산한다</a:t>
            </a:r>
            <a:r>
              <a:rPr lang="en-US" altLang="ko-KR" sz="1500" dirty="0"/>
              <a:t>. 1ADC = </a:t>
            </a:r>
            <a:r>
              <a:rPr lang="ko-KR" altLang="en-US" sz="1500" dirty="0"/>
              <a:t>약 </a:t>
            </a:r>
            <a:r>
              <a:rPr lang="en-US" altLang="ko-KR" sz="1500" dirty="0"/>
              <a:t>0.003V</a:t>
            </a:r>
            <a:r>
              <a:rPr lang="ko-KR" altLang="en-US" sz="1500" dirty="0"/>
              <a:t>의 값을 가진다</a:t>
            </a:r>
            <a:r>
              <a:rPr lang="en-US" altLang="ko-KR" sz="15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Arduino IDE </a:t>
            </a:r>
            <a:r>
              <a:rPr lang="ko-KR" altLang="en-US" sz="1500" dirty="0"/>
              <a:t>내부에서 </a:t>
            </a:r>
            <a:r>
              <a:rPr lang="en-US" altLang="ko-KR" sz="1500" dirty="0"/>
              <a:t>analogRead() </a:t>
            </a:r>
            <a:r>
              <a:rPr lang="ko-KR" altLang="en-US" sz="1500" dirty="0"/>
              <a:t>함수를 통해 프로그램 내부에서 변환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433940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25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42A3E0-E1E3-46D2-B834-3B9652B3B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45" y="1905978"/>
            <a:ext cx="3105852" cy="2463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4E57631-5A09-4A6A-BCE6-CFB9CDB930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1486704"/>
                  </p:ext>
                </p:extLst>
              </p:nvPr>
            </p:nvGraphicFramePr>
            <p:xfrm>
              <a:off x="604082" y="4837587"/>
              <a:ext cx="6356634" cy="1463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1559">
                      <a:extLst>
                        <a:ext uri="{9D8B030D-6E8A-4147-A177-3AD203B41FA5}">
                          <a16:colId xmlns:a16="http://schemas.microsoft.com/office/drawing/2014/main" val="1308119824"/>
                        </a:ext>
                      </a:extLst>
                    </a:gridCol>
                    <a:gridCol w="4785075">
                      <a:extLst>
                        <a:ext uri="{9D8B030D-6E8A-4147-A177-3AD203B41FA5}">
                          <a16:colId xmlns:a16="http://schemas.microsoft.com/office/drawing/2014/main" val="3109708963"/>
                        </a:ext>
                      </a:extLst>
                    </a:gridCol>
                  </a:tblGrid>
                  <a:tr h="3045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Pin</a:t>
                          </a:r>
                          <a:endParaRPr lang="ko-KR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437036"/>
                      </a:ext>
                    </a:extLst>
                  </a:tr>
                  <a:tr h="30451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외부전원 </a:t>
                          </a:r>
                          <a:r>
                            <a:rPr lang="en-US" altLang="ko-KR" dirty="0"/>
                            <a:t>3.3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ko-KR" altLang="en-US" dirty="0"/>
                            <a:t>이 입력되는 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5825504"/>
                      </a:ext>
                    </a:extLst>
                  </a:tr>
                  <a:tr h="30451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압력센서에 걸리는 전압이 입력되는 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477913"/>
                      </a:ext>
                    </a:extLst>
                  </a:tr>
                  <a:tr h="30451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센서 </a:t>
                          </a:r>
                          <a:r>
                            <a:rPr lang="en-US" altLang="ko-KR" dirty="0"/>
                            <a:t>On/Off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059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4E57631-5A09-4A6A-BCE6-CFB9CDB930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1486704"/>
                  </p:ext>
                </p:extLst>
              </p:nvPr>
            </p:nvGraphicFramePr>
            <p:xfrm>
              <a:off x="604082" y="4837587"/>
              <a:ext cx="6356634" cy="1463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1559">
                      <a:extLst>
                        <a:ext uri="{9D8B030D-6E8A-4147-A177-3AD203B41FA5}">
                          <a16:colId xmlns:a16="http://schemas.microsoft.com/office/drawing/2014/main" val="1308119824"/>
                        </a:ext>
                      </a:extLst>
                    </a:gridCol>
                    <a:gridCol w="4785075">
                      <a:extLst>
                        <a:ext uri="{9D8B030D-6E8A-4147-A177-3AD203B41FA5}">
                          <a16:colId xmlns:a16="http://schemas.microsoft.com/office/drawing/2014/main" val="310970896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Pin</a:t>
                          </a:r>
                          <a:endParaRPr lang="ko-KR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4370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8" t="-106557" r="-30503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994" t="-106557" r="-255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58255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8" t="-210000" r="-305039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압력센서에 걸리는 전압이 입력되는 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4779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8" t="-310000" r="-305039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센서 </a:t>
                          </a:r>
                          <a:r>
                            <a:rPr lang="en-US" altLang="ko-KR" dirty="0"/>
                            <a:t>On/Off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0596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B419480F-09CF-4F60-A35E-77D9DEED353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36214" y="1310734"/>
            <a:ext cx="2729756" cy="3682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8F26E-FA71-420C-82F4-CC8C68F7BC6F}"/>
              </a:ext>
            </a:extLst>
          </p:cNvPr>
          <p:cNvSpPr txBox="1"/>
          <p:nvPr/>
        </p:nvSpPr>
        <p:spPr>
          <a:xfrm>
            <a:off x="351130" y="1054629"/>
            <a:ext cx="22946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장치 회로 구성</a:t>
            </a:r>
            <a:r>
              <a:rPr lang="ko-KR" altLang="en-US" sz="25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FA70E-AAEC-4A28-8F86-EFD49F646BD6}"/>
              </a:ext>
            </a:extLst>
          </p:cNvPr>
          <p:cNvSpPr txBox="1"/>
          <p:nvPr/>
        </p:nvSpPr>
        <p:spPr>
          <a:xfrm>
            <a:off x="7480978" y="1093101"/>
            <a:ext cx="274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실제 구성된 회로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B3106A3-34DF-49E2-8E62-6A80F5D9C94E}"/>
              </a:ext>
            </a:extLst>
          </p:cNvPr>
          <p:cNvSpPr/>
          <p:nvPr/>
        </p:nvSpPr>
        <p:spPr>
          <a:xfrm>
            <a:off x="5897918" y="2793214"/>
            <a:ext cx="626471" cy="504497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B6C38EAE-1349-4DBC-8BED-4B4846328081}"/>
              </a:ext>
            </a:extLst>
          </p:cNvPr>
          <p:cNvSpPr/>
          <p:nvPr/>
        </p:nvSpPr>
        <p:spPr>
          <a:xfrm>
            <a:off x="0" y="95428"/>
            <a:ext cx="3769895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05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하드웨어 구성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433794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26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3C111C-5A44-45F6-A833-F71AD8425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98152"/>
              </p:ext>
            </p:extLst>
          </p:nvPr>
        </p:nvGraphicFramePr>
        <p:xfrm>
          <a:off x="2031700" y="1553353"/>
          <a:ext cx="8128000" cy="41695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763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8603040"/>
                    </a:ext>
                  </a:extLst>
                </a:gridCol>
              </a:tblGrid>
              <a:tr h="4714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최종 구성 하드웨어 장치 형태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221618"/>
                  </a:ext>
                </a:extLst>
              </a:tr>
              <a:tr h="21745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776064"/>
                  </a:ext>
                </a:extLst>
              </a:tr>
              <a:tr h="1523516"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/>
                        <a:t>압력센서 부착 위치 </a:t>
                      </a:r>
                      <a:r>
                        <a:rPr lang="en-US" altLang="ko-KR" b="0" dirty="0"/>
                        <a:t>: </a:t>
                      </a:r>
                      <a:r>
                        <a:rPr lang="ko-KR" altLang="en-US" b="0" dirty="0"/>
                        <a:t>발 뒤꿈치 인솔 위</a:t>
                      </a:r>
                      <a:endParaRPr lang="en-US" altLang="ko-KR" b="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/>
                        <a:t>센서 부착위치 </a:t>
                      </a:r>
                      <a:r>
                        <a:rPr lang="en-US" altLang="ko-KR" b="0" dirty="0"/>
                        <a:t>: </a:t>
                      </a:r>
                      <a:r>
                        <a:rPr lang="ko-KR" altLang="en-US" b="0" dirty="0"/>
                        <a:t>신발 뒤</a:t>
                      </a:r>
                      <a:endParaRPr lang="en-US" altLang="ko-KR" b="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/>
                        <a:t>건전지 부착 위치 </a:t>
                      </a:r>
                      <a:r>
                        <a:rPr lang="en-US" altLang="ko-KR" b="0" dirty="0"/>
                        <a:t>: </a:t>
                      </a:r>
                      <a:r>
                        <a:rPr lang="ko-KR" altLang="en-US" b="0" dirty="0"/>
                        <a:t>신발 </a:t>
                      </a:r>
                      <a:endParaRPr lang="en-US" altLang="ko-KR" b="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1305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7B75340-8264-49DE-AE7F-75982356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6" y="2010258"/>
            <a:ext cx="4032768" cy="21699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7D7B51-4E94-4201-B441-4141F336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66" y="2010258"/>
            <a:ext cx="4032768" cy="2221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73D79-1976-408E-B742-9EB462B512FD}"/>
              </a:ext>
            </a:extLst>
          </p:cNvPr>
          <p:cNvSpPr txBox="1"/>
          <p:nvPr/>
        </p:nvSpPr>
        <p:spPr>
          <a:xfrm>
            <a:off x="351129" y="928501"/>
            <a:ext cx="32749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최종 구성 장치</a:t>
            </a:r>
            <a:r>
              <a:rPr lang="ko-KR" altLang="en-US" sz="2500" b="1" dirty="0"/>
              <a:t> 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CEB633C-C9E5-481C-B9D8-F73086E7B8D3}"/>
              </a:ext>
            </a:extLst>
          </p:cNvPr>
          <p:cNvSpPr/>
          <p:nvPr/>
        </p:nvSpPr>
        <p:spPr>
          <a:xfrm>
            <a:off x="0" y="95428"/>
            <a:ext cx="3769895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05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하드웨어 구성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469558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27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4154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소프트웨어 구성</a:t>
            </a:r>
            <a:endParaRPr lang="en-US" sz="3000" b="0" strike="noStrike" spc="-1" dirty="0">
              <a:latin typeface="Noto Sans CJK KR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EAE1C0-D382-4490-806D-D8570950C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032264"/>
              </p:ext>
            </p:extLst>
          </p:nvPr>
        </p:nvGraphicFramePr>
        <p:xfrm>
          <a:off x="349786" y="913631"/>
          <a:ext cx="11411290" cy="54077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3744">
                  <a:extLst>
                    <a:ext uri="{9D8B030D-6E8A-4147-A177-3AD203B41FA5}">
                      <a16:colId xmlns:a16="http://schemas.microsoft.com/office/drawing/2014/main" val="2464100228"/>
                    </a:ext>
                  </a:extLst>
                </a:gridCol>
                <a:gridCol w="9077546">
                  <a:extLst>
                    <a:ext uri="{9D8B030D-6E8A-4147-A177-3AD203B41FA5}">
                      <a16:colId xmlns:a16="http://schemas.microsoft.com/office/drawing/2014/main" val="2455915957"/>
                    </a:ext>
                  </a:extLst>
                </a:gridCol>
              </a:tblGrid>
              <a:tr h="529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버전 및 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251"/>
                  </a:ext>
                </a:extLst>
              </a:tr>
              <a:tr h="121947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/>
                        <a:t>Arduino IDE(</a:t>
                      </a:r>
                      <a:r>
                        <a:rPr lang="en-US" altLang="ko-KR" sz="1600" dirty="0"/>
                        <a:t>1.8.19v)</a:t>
                      </a:r>
                      <a:r>
                        <a:rPr lang="en-US" altLang="ko-KR" sz="1500" dirty="0"/>
                        <a:t> : </a:t>
                      </a:r>
                      <a:r>
                        <a:rPr lang="ko-KR" altLang="en-US" sz="1500" dirty="0"/>
                        <a:t>프로세싱을 기반으로 개발된 편집기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컴파일러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업로더 등이 합쳐진 소프트웨어 환경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 아두이노 프로그램 실행 시 컴퓨터와 시리얼 통신을 할 수 있는 가상 시리얼 모니터 제공</a:t>
                      </a:r>
                      <a:endParaRPr lang="en-US" altLang="ko-KR" sz="1500" dirty="0"/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ArduinoBLE.h : </a:t>
                      </a:r>
                      <a:r>
                        <a:rPr lang="ko-KR" altLang="en-US" sz="1500" dirty="0"/>
                        <a:t>저전력 고성능의 프로세스를 사용하여 </a:t>
                      </a:r>
                      <a:r>
                        <a:rPr lang="en-US" altLang="ko-KR" sz="1500" dirty="0"/>
                        <a:t>WIFI, BLE </a:t>
                      </a:r>
                      <a:r>
                        <a:rPr lang="ko-KR" altLang="en-US" sz="1500" dirty="0"/>
                        <a:t>통신 기능 지원</a:t>
                      </a:r>
                      <a:r>
                        <a:rPr lang="en-US" altLang="ko-KR" sz="15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86675"/>
                  </a:ext>
                </a:extLst>
              </a:tr>
              <a:tr h="121947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MIT APP INVENTOR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/>
                        <a:t>확장프로그램</a:t>
                      </a:r>
                      <a:r>
                        <a:rPr lang="en-US" altLang="ko-KR" sz="1500" dirty="0"/>
                        <a:t> : ArduinoBLE, AppyKeepScreenOn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ArduinoBLE : </a:t>
                      </a:r>
                      <a:r>
                        <a:rPr lang="ko-KR" altLang="en-US" sz="1500" dirty="0"/>
                        <a:t>앱인벤터 내부에서 </a:t>
                      </a:r>
                      <a:r>
                        <a:rPr lang="en-US" altLang="ko-KR" sz="1500" dirty="0"/>
                        <a:t>ArduinoBLE </a:t>
                      </a:r>
                      <a:r>
                        <a:rPr lang="ko-KR" altLang="en-US" sz="1500" dirty="0"/>
                        <a:t>블루투스 통신을 위한 블록 제공 </a:t>
                      </a:r>
                      <a:endParaRPr lang="en-US" altLang="ko-KR" sz="15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AppyKeepScreenOn : </a:t>
                      </a:r>
                      <a:r>
                        <a:rPr lang="ko-KR" altLang="en-US" sz="1500" dirty="0"/>
                        <a:t>앱인벤터 내부에서 블루투스 리스트가 꺼지지 않도록 기능 제공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05312"/>
                  </a:ext>
                </a:extLst>
              </a:tr>
              <a:tr h="121947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/>
                        <a:t>확장프로그램 </a:t>
                      </a:r>
                      <a:r>
                        <a:rPr lang="en-US" altLang="ko-KR" sz="1500" dirty="0"/>
                        <a:t>: TinyDB, GoogleWebViewAPI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TinyDB : </a:t>
                      </a:r>
                      <a:r>
                        <a:rPr lang="ko-KR" altLang="en-US" sz="1500" dirty="0"/>
                        <a:t>앱인벤터 내에서 자체 제공하는 데이터베이스 </a:t>
                      </a:r>
                      <a:endParaRPr lang="en-US" altLang="ko-KR" sz="15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GoogleWebViewAPI : </a:t>
                      </a:r>
                      <a:r>
                        <a:rPr lang="ko-KR" altLang="en-US" sz="1500" dirty="0"/>
                        <a:t>앱인벤터 내에서 제공하는 시각화 </a:t>
                      </a:r>
                      <a:r>
                        <a:rPr lang="en-US" altLang="ko-KR" sz="1500" dirty="0"/>
                        <a:t>API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58880"/>
                  </a:ext>
                </a:extLst>
              </a:tr>
              <a:tr h="121947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Android 9v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MIT AI Companion app : 2.65v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76263"/>
                  </a:ext>
                </a:extLst>
              </a:tr>
            </a:tbl>
          </a:graphicData>
        </a:graphic>
      </p:graphicFrame>
      <p:pic>
        <p:nvPicPr>
          <p:cNvPr id="8" name="그림 6">
            <a:extLst>
              <a:ext uri="{FF2B5EF4-FFF2-40B4-BE49-F238E27FC236}">
                <a16:creationId xmlns:a16="http://schemas.microsoft.com/office/drawing/2014/main" id="{28F2B247-C875-48F0-AC45-E6B88FC1F1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8267" y="1675675"/>
            <a:ext cx="1386440" cy="769079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Hour of Code with MIT App Inventor">
            <a:extLst>
              <a:ext uri="{FF2B5EF4-FFF2-40B4-BE49-F238E27FC236}">
                <a16:creationId xmlns:a16="http://schemas.microsoft.com/office/drawing/2014/main" id="{B96B2589-1EA5-474A-8332-393654D59EE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2833" y="2801487"/>
            <a:ext cx="1697308" cy="936749"/>
          </a:xfrm>
          <a:prstGeom prst="rect">
            <a:avLst/>
          </a:prstGeom>
          <a:ln w="0"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3B6A70F-1B1B-4E64-AB97-2BDD23507BB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102122" y="4082216"/>
            <a:ext cx="758729" cy="805687"/>
          </a:xfrm>
          <a:prstGeom prst="rect">
            <a:avLst/>
          </a:prstGeom>
          <a:ln w="0"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285C97-C09E-42DF-AC73-6248D02F4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4" y="5131739"/>
            <a:ext cx="1760783" cy="11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22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28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52B25-EBC7-4081-BC78-7E9805470F4D}"/>
              </a:ext>
            </a:extLst>
          </p:cNvPr>
          <p:cNvSpPr txBox="1"/>
          <p:nvPr/>
        </p:nvSpPr>
        <p:spPr>
          <a:xfrm>
            <a:off x="667400" y="934865"/>
            <a:ext cx="4614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dirty="0"/>
              <a:t>Arduino IDE</a:t>
            </a:r>
            <a:r>
              <a:rPr lang="ko-KR" altLang="en-US" sz="2000" b="1" dirty="0"/>
              <a:t> 블루투스 통신 순서도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2594D7-4C1F-472D-8A98-9AE745565FE0}"/>
              </a:ext>
            </a:extLst>
          </p:cNvPr>
          <p:cNvSpPr/>
          <p:nvPr/>
        </p:nvSpPr>
        <p:spPr>
          <a:xfrm>
            <a:off x="3670729" y="1611730"/>
            <a:ext cx="2695904" cy="4770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ArduinoBLE </a:t>
            </a:r>
            <a:r>
              <a:rPr lang="ko-KR" altLang="en-US" sz="1500" dirty="0"/>
              <a:t>라이브러리 호출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4C4B97-C046-4E27-A299-84D82082E0C4}"/>
              </a:ext>
            </a:extLst>
          </p:cNvPr>
          <p:cNvSpPr/>
          <p:nvPr/>
        </p:nvSpPr>
        <p:spPr>
          <a:xfrm>
            <a:off x="3167477" y="2440917"/>
            <a:ext cx="3702407" cy="4770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BLEService, BLECharacteristic UUID </a:t>
            </a:r>
            <a:r>
              <a:rPr lang="ko-KR" altLang="en-US" sz="1500" dirty="0"/>
              <a:t>선언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84906-FA6D-433C-802D-A1B174F5FBB7}"/>
              </a:ext>
            </a:extLst>
          </p:cNvPr>
          <p:cNvSpPr txBox="1"/>
          <p:nvPr/>
        </p:nvSpPr>
        <p:spPr>
          <a:xfrm>
            <a:off x="555987" y="5810311"/>
            <a:ext cx="11079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UUID : </a:t>
            </a:r>
            <a:r>
              <a:rPr lang="ko-KR" altLang="en-US" sz="1500" dirty="0"/>
              <a:t>범용 고유 식별자</a:t>
            </a:r>
            <a:r>
              <a:rPr lang="en-US" altLang="ko-KR" sz="1500" dirty="0"/>
              <a:t>(Universally Unique Identifier),</a:t>
            </a:r>
            <a:r>
              <a:rPr lang="ko-KR" altLang="en-US" sz="1500" dirty="0"/>
              <a:t> 소프트웨어 구축에 사용되는 식별자 표준</a:t>
            </a:r>
            <a:r>
              <a:rPr lang="en-US" altLang="ko-KR" sz="1500" dirty="0"/>
              <a:t>.</a:t>
            </a:r>
            <a:r>
              <a:rPr lang="ko-KR" altLang="en-US" sz="1500" dirty="0"/>
              <a:t>네트워크 상에서 서로 모르는 개체들을 식별하고 구분하기 위해 사용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770EF9-E566-45D1-A5DD-0DE7FA8E9E54}"/>
              </a:ext>
            </a:extLst>
          </p:cNvPr>
          <p:cNvSpPr/>
          <p:nvPr/>
        </p:nvSpPr>
        <p:spPr>
          <a:xfrm>
            <a:off x="3830250" y="3250456"/>
            <a:ext cx="2376859" cy="4770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블루투스 서비스 송출</a:t>
            </a:r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6ADD8C66-F4A5-47AE-9A2C-A11441FB7825}"/>
              </a:ext>
            </a:extLst>
          </p:cNvPr>
          <p:cNvSpPr/>
          <p:nvPr/>
        </p:nvSpPr>
        <p:spPr>
          <a:xfrm>
            <a:off x="2711658" y="4067756"/>
            <a:ext cx="4614042" cy="553998"/>
          </a:xfrm>
          <a:prstGeom prst="flowChartDecision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블루투스 장치 연결 성공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30B92F-69A4-4C1B-A186-E4008E8574D7}"/>
              </a:ext>
            </a:extLst>
          </p:cNvPr>
          <p:cNvSpPr/>
          <p:nvPr/>
        </p:nvSpPr>
        <p:spPr>
          <a:xfrm>
            <a:off x="3830250" y="4984368"/>
            <a:ext cx="2376859" cy="4770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센서값 아날로그 읽기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A0EFBA-E3A6-4A24-9A2B-6724BF77AE02}"/>
              </a:ext>
            </a:extLst>
          </p:cNvPr>
          <p:cNvSpPr/>
          <p:nvPr/>
        </p:nvSpPr>
        <p:spPr>
          <a:xfrm>
            <a:off x="6869884" y="4984368"/>
            <a:ext cx="2376859" cy="4770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블루투스로 값 전송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F335AF-A890-402F-B8C2-9D1DE1B77F14}"/>
              </a:ext>
            </a:extLst>
          </p:cNvPr>
          <p:cNvCxnSpPr>
            <a:stCxn id="3" idx="2"/>
            <a:endCxn id="10" idx="0"/>
          </p:cNvCxnSpPr>
          <p:nvPr/>
        </p:nvCxnSpPr>
        <p:spPr>
          <a:xfrm>
            <a:off x="5018681" y="2088784"/>
            <a:ext cx="0" cy="352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4FD9B99-AE3C-4F50-96EC-5152F081ABD6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5018680" y="2917971"/>
            <a:ext cx="1" cy="33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4E658E-6A45-46CD-8E11-3103E54036C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18679" y="3727510"/>
            <a:ext cx="1" cy="356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BEEF21-959C-47E9-A38D-FA3FB8183DF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018679" y="4637520"/>
            <a:ext cx="1" cy="346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04CA5-53DE-496F-A03F-24525866A86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207109" y="5222895"/>
            <a:ext cx="66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041F62-E2B9-4733-BB63-FE623FC1B74B}"/>
              </a:ext>
            </a:extLst>
          </p:cNvPr>
          <p:cNvSpPr txBox="1"/>
          <p:nvPr/>
        </p:nvSpPr>
        <p:spPr>
          <a:xfrm>
            <a:off x="5044964" y="4643267"/>
            <a:ext cx="43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Y</a:t>
            </a:r>
            <a:endParaRPr lang="ko-KR" altLang="en-US" sz="1500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4828779-46F1-4BD7-A33C-A8AB92085BB3}"/>
              </a:ext>
            </a:extLst>
          </p:cNvPr>
          <p:cNvCxnSpPr>
            <a:cxnSpLocks/>
          </p:cNvCxnSpPr>
          <p:nvPr/>
        </p:nvCxnSpPr>
        <p:spPr>
          <a:xfrm flipH="1" flipV="1">
            <a:off x="6191343" y="3488983"/>
            <a:ext cx="1118591" cy="871538"/>
          </a:xfrm>
          <a:prstGeom prst="bentConnector3">
            <a:avLst>
              <a:gd name="adj1" fmla="val -2043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934111-9E6E-42B2-90C0-A5B03F962196}"/>
              </a:ext>
            </a:extLst>
          </p:cNvPr>
          <p:cNvSpPr txBox="1"/>
          <p:nvPr/>
        </p:nvSpPr>
        <p:spPr>
          <a:xfrm>
            <a:off x="7323499" y="4370292"/>
            <a:ext cx="43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N</a:t>
            </a:r>
            <a:endParaRPr lang="ko-KR" altLang="en-US" sz="1500" dirty="0"/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D7EE7B92-C150-49ED-BD6E-364E4249AFD4}"/>
              </a:ext>
            </a:extLst>
          </p:cNvPr>
          <p:cNvSpPr/>
          <p:nvPr/>
        </p:nvSpPr>
        <p:spPr>
          <a:xfrm>
            <a:off x="0" y="95428"/>
            <a:ext cx="4154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소프트웨어 구성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036596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29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EE7B39A8-1C65-49D2-9CBF-41A098F4791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98804" y="1378623"/>
            <a:ext cx="4320000" cy="5040000"/>
          </a:xfrm>
          <a:prstGeom prst="rect">
            <a:avLst/>
          </a:prstGeom>
          <a:ln w="0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C7DED9-C24C-4C21-93D7-F7A7B70FDF3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673196" y="1362857"/>
            <a:ext cx="4320000" cy="5040000"/>
          </a:xfrm>
          <a:prstGeom prst="rect">
            <a:avLst/>
          </a:prstGeom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4FEAF-D89A-4BD6-A5CC-81127ED94A2E}"/>
              </a:ext>
            </a:extLst>
          </p:cNvPr>
          <p:cNvSpPr txBox="1"/>
          <p:nvPr/>
        </p:nvSpPr>
        <p:spPr>
          <a:xfrm>
            <a:off x="667400" y="903333"/>
            <a:ext cx="4614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앱인벤터 유저 인터페이스</a:t>
            </a: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911A5980-8E1F-41F4-A052-C1AFBBD24153}"/>
              </a:ext>
            </a:extLst>
          </p:cNvPr>
          <p:cNvSpPr/>
          <p:nvPr/>
        </p:nvSpPr>
        <p:spPr>
          <a:xfrm>
            <a:off x="0" y="95428"/>
            <a:ext cx="4154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소프트웨어 구성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99703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10139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배경과 동기</a:t>
            </a:r>
            <a:endParaRPr lang="en-US" sz="3000" b="0" strike="noStrike" spc="-1" dirty="0">
              <a:latin typeface="Noto Sans CJK KR"/>
            </a:endParaRPr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80541"/>
              </p:ext>
            </p:extLst>
          </p:nvPr>
        </p:nvGraphicFramePr>
        <p:xfrm>
          <a:off x="439358" y="2094144"/>
          <a:ext cx="5629275" cy="325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370637" y="1333050"/>
            <a:ext cx="53133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국내 척추질환 환자수 변화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en-US" altLang="ko-KR" sz="1500" dirty="0"/>
              <a:t>2015</a:t>
            </a:r>
            <a:r>
              <a:rPr lang="ko-KR" altLang="en-US" sz="1500" dirty="0"/>
              <a:t>년 기준 국내 척추질환 환자수 </a:t>
            </a:r>
            <a:r>
              <a:rPr lang="en-US" altLang="ko-KR" sz="1500" dirty="0"/>
              <a:t>: 808</a:t>
            </a:r>
            <a:r>
              <a:rPr lang="ko-KR" altLang="en-US" sz="1500" dirty="0"/>
              <a:t>만 </a:t>
            </a:r>
            <a:r>
              <a:rPr lang="en-US" altLang="ko-KR" sz="1500" dirty="0"/>
              <a:t>29</a:t>
            </a:r>
            <a:r>
              <a:rPr lang="ko-KR" altLang="en-US" sz="1500" dirty="0"/>
              <a:t>명</a:t>
            </a:r>
            <a:endParaRPr lang="en-US" altLang="ko-KR" sz="1500" dirty="0"/>
          </a:p>
          <a:p>
            <a:r>
              <a:rPr lang="en-US" altLang="ko-KR" sz="1500" dirty="0"/>
              <a:t>2020</a:t>
            </a:r>
            <a:r>
              <a:rPr lang="ko-KR" altLang="en-US" sz="1500" dirty="0"/>
              <a:t>년 기준 국내 척추질환 환자수 </a:t>
            </a:r>
            <a:r>
              <a:rPr lang="en-US" altLang="ko-KR" sz="1500" dirty="0"/>
              <a:t>: 920</a:t>
            </a:r>
            <a:r>
              <a:rPr lang="ko-KR" altLang="en-US" sz="1500" dirty="0"/>
              <a:t>만 </a:t>
            </a:r>
            <a:r>
              <a:rPr lang="en-US" altLang="ko-KR" sz="1500" dirty="0"/>
              <a:t>737</a:t>
            </a:r>
            <a:r>
              <a:rPr lang="ko-KR" altLang="en-US" sz="1500" dirty="0"/>
              <a:t>명 </a:t>
            </a:r>
            <a:endParaRPr lang="en-US" altLang="ko-KR" sz="1500" dirty="0"/>
          </a:p>
          <a:p>
            <a:endParaRPr lang="en-US" altLang="ko-KR" sz="1500" dirty="0"/>
          </a:p>
          <a:p>
            <a:pPr algn="ctr"/>
            <a:r>
              <a:rPr lang="en-US" altLang="ko-KR" sz="1500" dirty="0"/>
              <a:t>5</a:t>
            </a:r>
            <a:r>
              <a:rPr lang="ko-KR" altLang="en-US" sz="1500" dirty="0"/>
              <a:t>년간 약 </a:t>
            </a:r>
            <a:r>
              <a:rPr lang="en-US" altLang="ko-KR" sz="1500" dirty="0"/>
              <a:t>112</a:t>
            </a:r>
            <a:r>
              <a:rPr lang="ko-KR" altLang="en-US" sz="1500" dirty="0"/>
              <a:t>만명</a:t>
            </a:r>
            <a:r>
              <a:rPr lang="en-US" altLang="ko-KR" sz="1500" dirty="0"/>
              <a:t>(13%) </a:t>
            </a:r>
            <a:r>
              <a:rPr lang="ko-KR" altLang="en-US" sz="1500" dirty="0"/>
              <a:t>증가함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8694" y="3400924"/>
            <a:ext cx="542993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b="1" dirty="0"/>
              <a:t>20</a:t>
            </a:r>
            <a:r>
              <a:rPr lang="ko-KR" altLang="en-US" sz="2000" b="1" dirty="0"/>
              <a:t>대 척추질환 환자수의 증가</a:t>
            </a:r>
            <a:endParaRPr lang="en-US" altLang="ko-KR" sz="2000" b="1" dirty="0"/>
          </a:p>
          <a:p>
            <a:endParaRPr lang="en-US" altLang="ko-KR" sz="1500" dirty="0"/>
          </a:p>
          <a:p>
            <a:r>
              <a:rPr lang="ko-KR" altLang="en-US" sz="1500" dirty="0"/>
              <a:t>특히 </a:t>
            </a:r>
            <a:r>
              <a:rPr lang="en-US" altLang="ko-KR" sz="1500" dirty="0"/>
              <a:t>20</a:t>
            </a:r>
            <a:r>
              <a:rPr lang="ko-KR" altLang="en-US" sz="1500" dirty="0"/>
              <a:t>대 척추질환 환자 증가가 두드러졌다</a:t>
            </a:r>
            <a:r>
              <a:rPr lang="en-US" altLang="ko-KR" sz="1500" dirty="0"/>
              <a:t>. </a:t>
            </a:r>
            <a:br>
              <a:rPr lang="en-US" altLang="ko-KR" sz="1500" dirty="0"/>
            </a:br>
            <a:r>
              <a:rPr lang="en-US" altLang="ko-KR" sz="1500" dirty="0"/>
              <a:t>2020</a:t>
            </a:r>
            <a:r>
              <a:rPr lang="ko-KR" altLang="en-US" sz="1500" dirty="0"/>
              <a:t>년 </a:t>
            </a:r>
            <a:r>
              <a:rPr lang="en-US" altLang="ko-KR" sz="1500" dirty="0"/>
              <a:t>20</a:t>
            </a:r>
            <a:r>
              <a:rPr lang="ko-KR" altLang="en-US" sz="1500" dirty="0"/>
              <a:t>대 척추질환 환자는 </a:t>
            </a:r>
            <a:r>
              <a:rPr lang="en-US" altLang="ko-KR" sz="1500" dirty="0"/>
              <a:t>66</a:t>
            </a:r>
            <a:r>
              <a:rPr lang="ko-KR" altLang="en-US" sz="1500" dirty="0"/>
              <a:t>만 </a:t>
            </a:r>
            <a:r>
              <a:rPr lang="en-US" altLang="ko-KR" sz="1500" dirty="0"/>
              <a:t>7,792</a:t>
            </a:r>
            <a:r>
              <a:rPr lang="ko-KR" altLang="en-US" sz="1500" dirty="0"/>
              <a:t>명으로</a:t>
            </a:r>
            <a:r>
              <a:rPr lang="en-US" altLang="ko-KR" sz="1500" dirty="0"/>
              <a:t>, </a:t>
            </a:r>
            <a:br>
              <a:rPr lang="en-US" altLang="ko-KR" sz="1500" dirty="0"/>
            </a:br>
            <a:r>
              <a:rPr lang="en-US" altLang="ko-KR" sz="1500" dirty="0"/>
              <a:t>2015</a:t>
            </a:r>
            <a:r>
              <a:rPr lang="ko-KR" altLang="en-US" sz="1500" dirty="0"/>
              <a:t>년 대비 약 </a:t>
            </a:r>
            <a:r>
              <a:rPr lang="en-US" altLang="ko-KR" sz="1500" dirty="0"/>
              <a:t>19% </a:t>
            </a:r>
            <a:r>
              <a:rPr lang="ko-KR" altLang="en-US" sz="1500" dirty="0"/>
              <a:t>증가하여 </a:t>
            </a:r>
            <a:r>
              <a:rPr lang="en-US" altLang="ko-KR" sz="1500" dirty="0"/>
              <a:t>80</a:t>
            </a:r>
            <a:r>
              <a:rPr lang="ko-KR" altLang="en-US" sz="1500" dirty="0"/>
              <a:t>세 이상 초고령층을 </a:t>
            </a:r>
            <a:br>
              <a:rPr lang="en-US" altLang="ko-KR" sz="1500" dirty="0"/>
            </a:br>
            <a:r>
              <a:rPr lang="ko-KR" altLang="en-US" sz="1500" dirty="0"/>
              <a:t>제외한 전 연령대에서 가장 가파른 증가세를 보였다</a:t>
            </a:r>
            <a:r>
              <a:rPr lang="en-US" altLang="ko-KR" sz="1500" dirty="0"/>
              <a:t>. </a:t>
            </a:r>
          </a:p>
          <a:p>
            <a:endParaRPr lang="en-US" altLang="ko-KR" sz="1500" dirty="0"/>
          </a:p>
          <a:p>
            <a:r>
              <a:rPr lang="en-US" altLang="ko-KR" sz="1500" dirty="0"/>
              <a:t>20</a:t>
            </a:r>
            <a:r>
              <a:rPr lang="ko-KR" altLang="en-US" sz="1500" dirty="0"/>
              <a:t>대 척추질환 환자의 급격한 증가는 </a:t>
            </a:r>
            <a:br>
              <a:rPr lang="en-US" altLang="ko-KR" sz="1500" dirty="0"/>
            </a:br>
            <a:r>
              <a:rPr lang="ko-KR" altLang="en-US" sz="1500" dirty="0"/>
              <a:t>스마트폰</a:t>
            </a:r>
            <a:r>
              <a:rPr lang="en-US" altLang="ko-KR" sz="1500" dirty="0"/>
              <a:t>, </a:t>
            </a:r>
            <a:r>
              <a:rPr lang="ko-KR" altLang="en-US" sz="1500" dirty="0"/>
              <a:t>테블릿 </a:t>
            </a:r>
            <a:r>
              <a:rPr lang="en-US" altLang="ko-KR" sz="1500" dirty="0"/>
              <a:t>PC</a:t>
            </a:r>
            <a:r>
              <a:rPr lang="ko-KR" altLang="en-US" sz="1500" dirty="0"/>
              <a:t>등 휴대용 </a:t>
            </a:r>
            <a:r>
              <a:rPr lang="en-US" altLang="ko-KR" sz="1500" dirty="0"/>
              <a:t>IT</a:t>
            </a:r>
            <a:r>
              <a:rPr lang="ko-KR" altLang="en-US" sz="1500" dirty="0"/>
              <a:t>기기 사용의 증가와 </a:t>
            </a:r>
            <a:br>
              <a:rPr lang="en-US" altLang="ko-KR" sz="1500" dirty="0"/>
            </a:br>
            <a:r>
              <a:rPr lang="ko-KR" altLang="en-US" sz="1500" dirty="0"/>
              <a:t>잘못된 자세의 좌식생활과 운동량 감소가 영향을 끼치고 있다</a:t>
            </a:r>
            <a:r>
              <a:rPr lang="en-US" altLang="ko-KR" sz="1500" dirty="0"/>
              <a:t>. </a:t>
            </a:r>
          </a:p>
          <a:p>
            <a:endParaRPr lang="en-US" altLang="ko-KR" sz="1200" dirty="0"/>
          </a:p>
          <a:p>
            <a:r>
              <a:rPr lang="ko-KR" altLang="en-US" sz="1000" dirty="0"/>
              <a:t>임성희</a:t>
            </a:r>
            <a:r>
              <a:rPr lang="en-US" altLang="ko-KR" sz="1000" dirty="0"/>
              <a:t>, “</a:t>
            </a:r>
            <a:r>
              <a:rPr lang="ko-KR" altLang="en-US" sz="1000" dirty="0"/>
              <a:t>척추질환 환자 </a:t>
            </a:r>
            <a:r>
              <a:rPr lang="en-US" altLang="ko-KR" sz="1000" dirty="0"/>
              <a:t>5</a:t>
            </a:r>
            <a:r>
              <a:rPr lang="ko-KR" altLang="en-US" sz="1000" dirty="0"/>
              <a:t>년 새 </a:t>
            </a:r>
            <a:r>
              <a:rPr lang="en-US" altLang="ko-KR" sz="1000" dirty="0"/>
              <a:t>112</a:t>
            </a:r>
            <a:r>
              <a:rPr lang="ko-KR" altLang="en-US" sz="1000" dirty="0"/>
              <a:t>만명 증가</a:t>
            </a:r>
            <a:r>
              <a:rPr lang="en-US" altLang="ko-KR" sz="1000" dirty="0"/>
              <a:t>”, </a:t>
            </a:r>
            <a:r>
              <a:rPr lang="ko-KR" altLang="en-US" sz="1000" dirty="0"/>
              <a:t>데이터솜</a:t>
            </a:r>
            <a:r>
              <a:rPr lang="en-US" altLang="ko-KR" sz="1000" dirty="0"/>
              <a:t>, 2020.02.27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7E25123-F10F-4574-86BD-7B08C5A8EF8C}"/>
              </a:ext>
            </a:extLst>
          </p:cNvPr>
          <p:cNvSpPr/>
          <p:nvPr/>
        </p:nvSpPr>
        <p:spPr>
          <a:xfrm>
            <a:off x="2895120" y="2983962"/>
            <a:ext cx="922421" cy="162385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30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6" name="Picture 4" descr="Hour of Code with MIT App Inventor">
            <a:extLst>
              <a:ext uri="{FF2B5EF4-FFF2-40B4-BE49-F238E27FC236}">
                <a16:creationId xmlns:a16="http://schemas.microsoft.com/office/drawing/2014/main" id="{01011D89-FCFA-45DB-93F5-33D0F202B1B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33793" y="5132413"/>
            <a:ext cx="1855080" cy="1301040"/>
          </a:xfrm>
          <a:prstGeom prst="rect">
            <a:avLst/>
          </a:prstGeom>
          <a:ln w="0">
            <a:noFill/>
          </a:ln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93AD309-79FF-4340-9F46-89461CF087F8}"/>
              </a:ext>
            </a:extLst>
          </p:cNvPr>
          <p:cNvSpPr/>
          <p:nvPr/>
        </p:nvSpPr>
        <p:spPr>
          <a:xfrm>
            <a:off x="2118613" y="1390750"/>
            <a:ext cx="24854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Arduino Nano 33 IoT</a:t>
            </a:r>
            <a:endParaRPr lang="en-US" sz="1800" b="1" strike="noStrike" spc="-1" dirty="0">
              <a:latin typeface="Noto Sans CJK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14F7B44-1E25-4AF7-939B-96C0ADA08BA2}"/>
              </a:ext>
            </a:extLst>
          </p:cNvPr>
          <p:cNvSpPr/>
          <p:nvPr/>
        </p:nvSpPr>
        <p:spPr>
          <a:xfrm>
            <a:off x="2225960" y="4615246"/>
            <a:ext cx="2270747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App Inventor Apps </a:t>
            </a:r>
            <a:endParaRPr lang="en-US" sz="1800" b="1" strike="noStrike" spc="-1" dirty="0">
              <a:latin typeface="Noto Sans CJK KR"/>
            </a:endParaRPr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F3F2C4DB-9322-4368-A9B2-8DA47E195F0F}"/>
              </a:ext>
            </a:extLst>
          </p:cNvPr>
          <p:cNvSpPr/>
          <p:nvPr/>
        </p:nvSpPr>
        <p:spPr>
          <a:xfrm>
            <a:off x="2642593" y="3246714"/>
            <a:ext cx="1437480" cy="74268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67B3FA6-66ED-4B12-ABFE-E61E7FA0EA06}"/>
              </a:ext>
            </a:extLst>
          </p:cNvPr>
          <p:cNvSpPr/>
          <p:nvPr/>
        </p:nvSpPr>
        <p:spPr>
          <a:xfrm>
            <a:off x="2580673" y="3352194"/>
            <a:ext cx="156132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Arduino BLE</a:t>
            </a:r>
            <a:endParaRPr lang="en-US" sz="1000" b="0" strike="noStrike" spc="-1" dirty="0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Service UUID </a:t>
            </a:r>
            <a:endParaRPr lang="en-US" sz="1000" b="0" strike="noStrike" spc="-1" dirty="0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Characteristics UUID </a:t>
            </a:r>
            <a:endParaRPr lang="en-US" sz="1000" b="0" strike="noStrike" spc="-1" dirty="0">
              <a:latin typeface="Noto Sans CJK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28BE19-2103-4060-88F4-DCA680D63814}"/>
              </a:ext>
            </a:extLst>
          </p:cNvPr>
          <p:cNvSpPr/>
          <p:nvPr/>
        </p:nvSpPr>
        <p:spPr>
          <a:xfrm>
            <a:off x="7580846" y="1359388"/>
            <a:ext cx="2154894" cy="45419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SCAN</a:t>
            </a:r>
            <a:endParaRPr lang="ko-KR" altLang="en-US" sz="15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6A0F63-3555-4E8C-9009-00D11284575C}"/>
              </a:ext>
            </a:extLst>
          </p:cNvPr>
          <p:cNvSpPr/>
          <p:nvPr/>
        </p:nvSpPr>
        <p:spPr>
          <a:xfrm>
            <a:off x="7580846" y="4569657"/>
            <a:ext cx="2154894" cy="45419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연결하기</a:t>
            </a:r>
            <a:r>
              <a:rPr lang="en-US" altLang="ko-KR" sz="1500" dirty="0"/>
              <a:t>(Connect)</a:t>
            </a:r>
            <a:endParaRPr lang="ko-KR" altLang="en-US" sz="15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17CE74-F414-484B-8544-C7CF3D8EE212}"/>
              </a:ext>
            </a:extLst>
          </p:cNvPr>
          <p:cNvSpPr/>
          <p:nvPr/>
        </p:nvSpPr>
        <p:spPr>
          <a:xfrm>
            <a:off x="7580846" y="5710649"/>
            <a:ext cx="2154894" cy="45419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연결끊기</a:t>
            </a:r>
            <a:r>
              <a:rPr lang="en-US" altLang="ko-KR" sz="1500" dirty="0"/>
              <a:t>(Disconnect)</a:t>
            </a:r>
            <a:endParaRPr lang="ko-KR" altLang="en-US" sz="15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7C61593-B5A8-43C1-8AC0-C1FE7E5F4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43633"/>
              </p:ext>
            </p:extLst>
          </p:nvPr>
        </p:nvGraphicFramePr>
        <p:xfrm>
          <a:off x="7235893" y="2421591"/>
          <a:ext cx="2844800" cy="14947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3748629082"/>
                    </a:ext>
                  </a:extLst>
                </a:gridCol>
              </a:tblGrid>
              <a:tr h="373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Bluetooth List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224807"/>
                  </a:ext>
                </a:extLst>
              </a:tr>
              <a:tr h="373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13:EF:38:4C:69:FF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322316"/>
                  </a:ext>
                </a:extLst>
              </a:tr>
              <a:tr h="373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3F:74:55:F2:59:28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91292"/>
                  </a:ext>
                </a:extLst>
              </a:tr>
              <a:tr h="373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LeftPressure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794477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E2A4AF-A051-4A91-AFA0-EBC23D591ABB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8658293" y="1813581"/>
            <a:ext cx="0" cy="608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884F30-AB84-4D63-9B8F-E15FF3E66E01}"/>
              </a:ext>
            </a:extLst>
          </p:cNvPr>
          <p:cNvCxnSpPr>
            <a:endCxn id="14" idx="0"/>
          </p:cNvCxnSpPr>
          <p:nvPr/>
        </p:nvCxnSpPr>
        <p:spPr>
          <a:xfrm>
            <a:off x="8658293" y="3916379"/>
            <a:ext cx="0" cy="6532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D78D1F-F88E-4FDE-A40C-3A78BF3DF728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8658293" y="5023850"/>
            <a:ext cx="0" cy="686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6">
            <a:extLst>
              <a:ext uri="{FF2B5EF4-FFF2-40B4-BE49-F238E27FC236}">
                <a16:creationId xmlns:a16="http://schemas.microsoft.com/office/drawing/2014/main" id="{F55FD490-D66D-4BA4-AD77-4341D58902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688945" y="1857279"/>
            <a:ext cx="1354995" cy="784619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B84DF3-7437-4B4E-988B-90EFF0F6B7E8}"/>
              </a:ext>
            </a:extLst>
          </p:cNvPr>
          <p:cNvSpPr txBox="1"/>
          <p:nvPr/>
        </p:nvSpPr>
        <p:spPr>
          <a:xfrm>
            <a:off x="667400" y="903333"/>
            <a:ext cx="4614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앱인벤터 블루투스 통신 순서도</a:t>
            </a: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53062424-633E-44D1-9F07-7E6ED9606F30}"/>
              </a:ext>
            </a:extLst>
          </p:cNvPr>
          <p:cNvSpPr/>
          <p:nvPr/>
        </p:nvSpPr>
        <p:spPr>
          <a:xfrm>
            <a:off x="0" y="95428"/>
            <a:ext cx="4154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소프트웨어 구성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78468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31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F0644E5-ACDB-4BA4-B7D4-DF087734D330}"/>
              </a:ext>
            </a:extLst>
          </p:cNvPr>
          <p:cNvSpPr/>
          <p:nvPr/>
        </p:nvSpPr>
        <p:spPr>
          <a:xfrm>
            <a:off x="1387881" y="2857838"/>
            <a:ext cx="922421" cy="162385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Hour of Code with MIT App Inventor">
            <a:extLst>
              <a:ext uri="{FF2B5EF4-FFF2-40B4-BE49-F238E27FC236}">
                <a16:creationId xmlns:a16="http://schemas.microsoft.com/office/drawing/2014/main" id="{7BA1CEF4-A9B8-4750-9053-9C8DBD26306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26554" y="5069351"/>
            <a:ext cx="1855080" cy="1301040"/>
          </a:xfrm>
          <a:prstGeom prst="rect">
            <a:avLst/>
          </a:prstGeom>
          <a:ln w="0">
            <a:noFill/>
          </a:ln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C5B2E69-B10C-4CB8-AE52-9807B5CFD1B9}"/>
              </a:ext>
            </a:extLst>
          </p:cNvPr>
          <p:cNvSpPr/>
          <p:nvPr/>
        </p:nvSpPr>
        <p:spPr>
          <a:xfrm>
            <a:off x="642790" y="1405719"/>
            <a:ext cx="24854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Arduino Nano 33 IoT</a:t>
            </a:r>
            <a:endParaRPr lang="en-US" sz="1800" b="1" strike="noStrike" spc="-1" dirty="0">
              <a:latin typeface="Noto Sans CJK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E7C137D-6CB4-4143-A1A9-079B0A86FBC6}"/>
              </a:ext>
            </a:extLst>
          </p:cNvPr>
          <p:cNvSpPr/>
          <p:nvPr/>
        </p:nvSpPr>
        <p:spPr>
          <a:xfrm>
            <a:off x="718721" y="4631012"/>
            <a:ext cx="2270747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App Inventor Apps </a:t>
            </a:r>
            <a:endParaRPr lang="en-US" sz="1800" b="1" strike="noStrike" spc="-1" dirty="0">
              <a:latin typeface="Noto Sans CJK KR"/>
            </a:endParaRPr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4C1FEC81-99E1-43C9-9199-7036386CBE34}"/>
              </a:ext>
            </a:extLst>
          </p:cNvPr>
          <p:cNvSpPr/>
          <p:nvPr/>
        </p:nvSpPr>
        <p:spPr>
          <a:xfrm>
            <a:off x="989387" y="3110441"/>
            <a:ext cx="1792247" cy="664909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652AF4A-0511-4AAD-9A17-C38228167EBC}"/>
              </a:ext>
            </a:extLst>
          </p:cNvPr>
          <p:cNvSpPr/>
          <p:nvPr/>
        </p:nvSpPr>
        <p:spPr>
          <a:xfrm>
            <a:off x="1111974" y="3165710"/>
            <a:ext cx="1561320" cy="5525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5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FloatWrite(A2) 930.0</a:t>
            </a:r>
            <a:endParaRPr lang="en-US" sz="1500" b="0" strike="noStrike" spc="-1" dirty="0">
              <a:latin typeface="Noto Sans CJK KR"/>
            </a:endParaRPr>
          </a:p>
        </p:txBody>
      </p:sp>
      <p:pic>
        <p:nvPicPr>
          <p:cNvPr id="12" name="그림 6">
            <a:extLst>
              <a:ext uri="{FF2B5EF4-FFF2-40B4-BE49-F238E27FC236}">
                <a16:creationId xmlns:a16="http://schemas.microsoft.com/office/drawing/2014/main" id="{0648A3C6-E182-4FF7-8119-4B4EA84DC87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81706" y="1841511"/>
            <a:ext cx="1354995" cy="784619"/>
          </a:xfrm>
          <a:prstGeom prst="rect">
            <a:avLst/>
          </a:prstGeom>
          <a:ln>
            <a:noFill/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B7D260-0B25-41CB-89DB-EC1962A71BEE}"/>
              </a:ext>
            </a:extLst>
          </p:cNvPr>
          <p:cNvSpPr/>
          <p:nvPr/>
        </p:nvSpPr>
        <p:spPr>
          <a:xfrm>
            <a:off x="4935856" y="1476929"/>
            <a:ext cx="691171" cy="390046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Start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B33C09-4CE8-4358-8133-FE173A50BCFA}"/>
              </a:ext>
            </a:extLst>
          </p:cNvPr>
          <p:cNvSpPr/>
          <p:nvPr/>
        </p:nvSpPr>
        <p:spPr>
          <a:xfrm>
            <a:off x="3213817" y="3053267"/>
            <a:ext cx="2402088" cy="43730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Store value in Left Pressure List </a:t>
            </a:r>
            <a:endParaRPr lang="ko-KR" altLang="en-US" sz="1200" dirty="0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BD82B25-0D16-4FF0-8726-4B1A7CEA2774}"/>
              </a:ext>
            </a:extLst>
          </p:cNvPr>
          <p:cNvSpPr/>
          <p:nvPr/>
        </p:nvSpPr>
        <p:spPr>
          <a:xfrm>
            <a:off x="4603944" y="2122026"/>
            <a:ext cx="1354996" cy="437307"/>
          </a:xfrm>
          <a:prstGeom prst="diamond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Stop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6876-4565-4D77-8A17-DDAB7BBD22E8}"/>
              </a:ext>
            </a:extLst>
          </p:cNvPr>
          <p:cNvSpPr/>
          <p:nvPr/>
        </p:nvSpPr>
        <p:spPr>
          <a:xfrm>
            <a:off x="5835786" y="3053267"/>
            <a:ext cx="2579779" cy="43730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Store value in Right Pressure List </a:t>
            </a:r>
            <a:endParaRPr lang="ko-KR" altLang="en-US" sz="1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56DD514-5121-4FBF-AE4E-54930AFDA3A7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5281442" y="1866975"/>
            <a:ext cx="0" cy="255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958C990-52CB-468E-BDFB-93331DCC627D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5400000">
            <a:off x="4601185" y="2373010"/>
            <a:ext cx="493934" cy="86658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EBA4792-209C-4596-8AE8-2EC20AE2B57C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 rot="16200000" flipH="1">
            <a:off x="5956592" y="1884183"/>
            <a:ext cx="493934" cy="184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DF68977-0A9F-452F-9BE5-006DFE59B26D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4736031" y="3169405"/>
            <a:ext cx="238159" cy="880498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E35BD33-86DD-471D-ADA2-4C1D14698FAD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6084479" y="2687538"/>
            <a:ext cx="238161" cy="1844234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D12D149-FEB2-4DDF-8960-CF6C92EEB4FE}"/>
              </a:ext>
            </a:extLst>
          </p:cNvPr>
          <p:cNvCxnSpPr>
            <a:cxnSpLocks/>
          </p:cNvCxnSpPr>
          <p:nvPr/>
        </p:nvCxnSpPr>
        <p:spPr>
          <a:xfrm>
            <a:off x="5295360" y="3728734"/>
            <a:ext cx="0" cy="3860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DCB903B-EA37-462F-AF16-24BB5E37095B}"/>
              </a:ext>
            </a:extLst>
          </p:cNvPr>
          <p:cNvCxnSpPr>
            <a:cxnSpLocks/>
          </p:cNvCxnSpPr>
          <p:nvPr/>
        </p:nvCxnSpPr>
        <p:spPr>
          <a:xfrm flipH="1">
            <a:off x="2997726" y="4114800"/>
            <a:ext cx="229763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17366FE-5618-4212-9174-59332F3AD768}"/>
              </a:ext>
            </a:extLst>
          </p:cNvPr>
          <p:cNvCxnSpPr>
            <a:cxnSpLocks/>
          </p:cNvCxnSpPr>
          <p:nvPr/>
        </p:nvCxnSpPr>
        <p:spPr>
          <a:xfrm flipV="1">
            <a:off x="2997725" y="2327625"/>
            <a:ext cx="0" cy="17871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3A38D88-148C-4FBF-8262-E62264477B5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989468" y="2327625"/>
            <a:ext cx="1614476" cy="13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E15B792-4A6F-46C0-9BBA-83475F582DD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958940" y="2340680"/>
            <a:ext cx="3490241" cy="370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1B1B0BB-E6D7-4868-834D-2467EAD6287C}"/>
              </a:ext>
            </a:extLst>
          </p:cNvPr>
          <p:cNvSpPr txBox="1"/>
          <p:nvPr/>
        </p:nvSpPr>
        <p:spPr>
          <a:xfrm>
            <a:off x="5295359" y="2528701"/>
            <a:ext cx="540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endParaRPr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2559C3-D702-4FEA-BB69-B8B9F6D03378}"/>
              </a:ext>
            </a:extLst>
          </p:cNvPr>
          <p:cNvSpPr txBox="1"/>
          <p:nvPr/>
        </p:nvSpPr>
        <p:spPr>
          <a:xfrm>
            <a:off x="5785731" y="2026268"/>
            <a:ext cx="540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Y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7D3AC-DC28-4921-AC19-567198360C58}"/>
              </a:ext>
            </a:extLst>
          </p:cNvPr>
          <p:cNvSpPr txBox="1"/>
          <p:nvPr/>
        </p:nvSpPr>
        <p:spPr>
          <a:xfrm>
            <a:off x="667400" y="903333"/>
            <a:ext cx="4614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앱인벤터 데이터 처리 순서도</a:t>
            </a: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7AEA347-611D-416F-BCAC-FF1B3178F35D}"/>
              </a:ext>
            </a:extLst>
          </p:cNvPr>
          <p:cNvSpPr/>
          <p:nvPr/>
        </p:nvSpPr>
        <p:spPr>
          <a:xfrm>
            <a:off x="7889783" y="3924915"/>
            <a:ext cx="3037847" cy="604391"/>
          </a:xfrm>
          <a:prstGeom prst="diamond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Index</a:t>
            </a:r>
            <a:r>
              <a:rPr lang="ko-KR" altLang="en-US" sz="1200" dirty="0"/>
              <a:t> </a:t>
            </a:r>
            <a:r>
              <a:rPr lang="en-US" altLang="ko-KR" sz="1200" dirty="0"/>
              <a:t>&lt;</a:t>
            </a:r>
            <a:r>
              <a:rPr lang="ko-KR" altLang="en-US" sz="1200" dirty="0"/>
              <a:t> </a:t>
            </a:r>
            <a:r>
              <a:rPr lang="en-US" altLang="ko-KR" sz="1200" dirty="0"/>
              <a:t>length(list)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E424EA-DFCE-43EC-BD28-8776AF416BAA}"/>
              </a:ext>
            </a:extLst>
          </p:cNvPr>
          <p:cNvSpPr/>
          <p:nvPr/>
        </p:nvSpPr>
        <p:spPr>
          <a:xfrm>
            <a:off x="7462898" y="5726725"/>
            <a:ext cx="1844236" cy="52127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Store value in </a:t>
            </a:r>
          </a:p>
          <a:p>
            <a:pPr algn="ctr"/>
            <a:r>
              <a:rPr lang="en-US" altLang="ko-KR" sz="1200" dirty="0"/>
              <a:t>Left Max Pressure List </a:t>
            </a:r>
            <a:endParaRPr lang="ko-KR" altLang="en-US" sz="1200" dirty="0"/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D579B00F-9C06-4B18-B541-060B479658B1}"/>
              </a:ext>
            </a:extLst>
          </p:cNvPr>
          <p:cNvSpPr/>
          <p:nvPr/>
        </p:nvSpPr>
        <p:spPr>
          <a:xfrm>
            <a:off x="7599619" y="4832277"/>
            <a:ext cx="3612744" cy="498028"/>
          </a:xfrm>
          <a:prstGeom prst="diamond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list[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–1]&lt;list[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]&lt;=list[i+1]</a:t>
            </a:r>
            <a:endParaRPr lang="ko-KR" altLang="en-US" sz="12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01C88DC-F01F-442E-A289-27B8AE5D7152}"/>
              </a:ext>
            </a:extLst>
          </p:cNvPr>
          <p:cNvSpPr/>
          <p:nvPr/>
        </p:nvSpPr>
        <p:spPr>
          <a:xfrm>
            <a:off x="9713607" y="5743833"/>
            <a:ext cx="2041949" cy="47474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Store value in </a:t>
            </a:r>
          </a:p>
          <a:p>
            <a:pPr algn="ctr"/>
            <a:r>
              <a:rPr lang="en-US" altLang="ko-KR" sz="1200" dirty="0"/>
              <a:t>Left Max Pressure List </a:t>
            </a:r>
            <a:endParaRPr lang="ko-KR" altLang="en-US" sz="12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443A029-7FE4-4DAD-B063-0E5769D33FFF}"/>
              </a:ext>
            </a:extLst>
          </p:cNvPr>
          <p:cNvCxnSpPr>
            <a:cxnSpLocks/>
          </p:cNvCxnSpPr>
          <p:nvPr/>
        </p:nvCxnSpPr>
        <p:spPr>
          <a:xfrm>
            <a:off x="9423310" y="4529306"/>
            <a:ext cx="0" cy="31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CA50899-87D4-4103-A3A6-AE6A016F534A}"/>
              </a:ext>
            </a:extLst>
          </p:cNvPr>
          <p:cNvCxnSpPr>
            <a:cxnSpLocks/>
            <a:stCxn id="62" idx="2"/>
            <a:endCxn id="61" idx="0"/>
          </p:cNvCxnSpPr>
          <p:nvPr/>
        </p:nvCxnSpPr>
        <p:spPr>
          <a:xfrm rot="5400000">
            <a:off x="8697294" y="5018028"/>
            <a:ext cx="396420" cy="102097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0F301B80-A827-47C4-8567-664CD68077E7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 rot="16200000" flipH="1">
            <a:off x="9863522" y="4872773"/>
            <a:ext cx="413528" cy="132859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A4CAC3B-8890-4450-9B59-6E9FAD2CE6E5}"/>
              </a:ext>
            </a:extLst>
          </p:cNvPr>
          <p:cNvCxnSpPr>
            <a:cxnSpLocks/>
            <a:stCxn id="61" idx="2"/>
          </p:cNvCxnSpPr>
          <p:nvPr/>
        </p:nvCxnSpPr>
        <p:spPr>
          <a:xfrm rot="16200000" flipH="1">
            <a:off x="8794667" y="5838352"/>
            <a:ext cx="278589" cy="109789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4F934818-D321-4A53-8EFB-3DCDFAD6BA6C}"/>
              </a:ext>
            </a:extLst>
          </p:cNvPr>
          <p:cNvCxnSpPr>
            <a:cxnSpLocks/>
            <a:stCxn id="63" idx="2"/>
          </p:cNvCxnSpPr>
          <p:nvPr/>
        </p:nvCxnSpPr>
        <p:spPr>
          <a:xfrm rot="5400000">
            <a:off x="9957550" y="5743934"/>
            <a:ext cx="302389" cy="1251676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66A2551-FBB7-44E0-85CF-B239C2405359}"/>
              </a:ext>
            </a:extLst>
          </p:cNvPr>
          <p:cNvCxnSpPr>
            <a:cxnSpLocks/>
          </p:cNvCxnSpPr>
          <p:nvPr/>
        </p:nvCxnSpPr>
        <p:spPr>
          <a:xfrm>
            <a:off x="9521805" y="6552192"/>
            <a:ext cx="0" cy="1682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9144027-F875-47CA-B5B6-564752428199}"/>
              </a:ext>
            </a:extLst>
          </p:cNvPr>
          <p:cNvCxnSpPr>
            <a:cxnSpLocks/>
          </p:cNvCxnSpPr>
          <p:nvPr/>
        </p:nvCxnSpPr>
        <p:spPr>
          <a:xfrm flipH="1">
            <a:off x="5706565" y="6720480"/>
            <a:ext cx="382600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FF6F2A3-A6C7-4D34-AE24-AAAB13A38A39}"/>
              </a:ext>
            </a:extLst>
          </p:cNvPr>
          <p:cNvCxnSpPr>
            <a:cxnSpLocks/>
          </p:cNvCxnSpPr>
          <p:nvPr/>
        </p:nvCxnSpPr>
        <p:spPr>
          <a:xfrm flipV="1">
            <a:off x="5706565" y="4182177"/>
            <a:ext cx="0" cy="256370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A9C3A93-569F-49F4-8164-B0D7B21B4E8E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5706565" y="4201213"/>
            <a:ext cx="2183218" cy="25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6D37F93-7292-4854-A365-CB60240EE5B2}"/>
              </a:ext>
            </a:extLst>
          </p:cNvPr>
          <p:cNvCxnSpPr>
            <a:cxnSpLocks/>
          </p:cNvCxnSpPr>
          <p:nvPr/>
        </p:nvCxnSpPr>
        <p:spPr>
          <a:xfrm>
            <a:off x="10809951" y="4227111"/>
            <a:ext cx="138144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5243361-3896-4FF7-BD26-734C3C270137}"/>
              </a:ext>
            </a:extLst>
          </p:cNvPr>
          <p:cNvCxnSpPr>
            <a:cxnSpLocks/>
          </p:cNvCxnSpPr>
          <p:nvPr/>
        </p:nvCxnSpPr>
        <p:spPr>
          <a:xfrm>
            <a:off x="9405991" y="2343828"/>
            <a:ext cx="17319" cy="1577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056943B-2654-4E45-8ADE-F677BB786F33}"/>
              </a:ext>
            </a:extLst>
          </p:cNvPr>
          <p:cNvSpPr txBox="1"/>
          <p:nvPr/>
        </p:nvSpPr>
        <p:spPr>
          <a:xfrm>
            <a:off x="9502516" y="3627851"/>
            <a:ext cx="540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endParaRPr lang="ko-KR" altLang="en-US" sz="12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B23A22-C8B9-4344-84DD-5F2AE0A2A395}"/>
              </a:ext>
            </a:extLst>
          </p:cNvPr>
          <p:cNvSpPr txBox="1"/>
          <p:nvPr/>
        </p:nvSpPr>
        <p:spPr>
          <a:xfrm>
            <a:off x="7619568" y="3879777"/>
            <a:ext cx="540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2A4FC2-ED72-41FF-967E-5E9207E95A1D}"/>
              </a:ext>
            </a:extLst>
          </p:cNvPr>
          <p:cNvSpPr txBox="1"/>
          <p:nvPr/>
        </p:nvSpPr>
        <p:spPr>
          <a:xfrm>
            <a:off x="9502516" y="4537952"/>
            <a:ext cx="540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C24A5AE-90AA-4C8B-A0DA-CE2690D00D28}"/>
              </a:ext>
            </a:extLst>
          </p:cNvPr>
          <p:cNvSpPr txBox="1"/>
          <p:nvPr/>
        </p:nvSpPr>
        <p:spPr>
          <a:xfrm>
            <a:off x="9100679" y="6248798"/>
            <a:ext cx="112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index + 1</a:t>
            </a:r>
          </a:p>
        </p:txBody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05580127-B5E6-4CFC-9F6F-E53360C95825}"/>
              </a:ext>
            </a:extLst>
          </p:cNvPr>
          <p:cNvSpPr/>
          <p:nvPr/>
        </p:nvSpPr>
        <p:spPr>
          <a:xfrm>
            <a:off x="0" y="95428"/>
            <a:ext cx="4154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소프트웨어 구성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4084989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32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6386D9-79CC-452C-810D-7399400716DB}"/>
              </a:ext>
            </a:extLst>
          </p:cNvPr>
          <p:cNvSpPr/>
          <p:nvPr/>
        </p:nvSpPr>
        <p:spPr>
          <a:xfrm>
            <a:off x="5833784" y="4998890"/>
            <a:ext cx="3863377" cy="58538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Diff = Left Mean Pressure – Right Mean Pressure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62EAD0-00B0-4C14-BFBF-936EE2DD54E6}"/>
              </a:ext>
            </a:extLst>
          </p:cNvPr>
          <p:cNvSpPr/>
          <p:nvPr/>
        </p:nvSpPr>
        <p:spPr>
          <a:xfrm>
            <a:off x="8578636" y="3756300"/>
            <a:ext cx="2268155" cy="58538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Store mean value in </a:t>
            </a:r>
          </a:p>
          <a:p>
            <a:pPr algn="ctr"/>
            <a:r>
              <a:rPr lang="en-US" altLang="ko-KR" sz="1200" dirty="0"/>
              <a:t>Right Mean Pressure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E34F72-5A25-44BF-B958-49D44936F6C4}"/>
              </a:ext>
            </a:extLst>
          </p:cNvPr>
          <p:cNvSpPr/>
          <p:nvPr/>
        </p:nvSpPr>
        <p:spPr>
          <a:xfrm>
            <a:off x="4699707" y="3756300"/>
            <a:ext cx="2268155" cy="58538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Store mean value in </a:t>
            </a:r>
          </a:p>
          <a:p>
            <a:pPr algn="ctr"/>
            <a:r>
              <a:rPr lang="en-US" altLang="ko-KR" sz="1200" dirty="0"/>
              <a:t>Left Mean Pressure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8E804BE-6791-400D-98BA-EAE114EE5B30}"/>
              </a:ext>
            </a:extLst>
          </p:cNvPr>
          <p:cNvSpPr/>
          <p:nvPr/>
        </p:nvSpPr>
        <p:spPr>
          <a:xfrm>
            <a:off x="6631396" y="2639970"/>
            <a:ext cx="2268155" cy="5251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Calculate Mean of list</a:t>
            </a:r>
            <a:endParaRPr lang="ko-KR" altLang="en-US" sz="1200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2B8D27AC-1B7B-44D1-A288-9C4D78120524}"/>
              </a:ext>
            </a:extLst>
          </p:cNvPr>
          <p:cNvCxnSpPr>
            <a:stCxn id="37" idx="2"/>
            <a:endCxn id="36" idx="0"/>
          </p:cNvCxnSpPr>
          <p:nvPr/>
        </p:nvCxnSpPr>
        <p:spPr>
          <a:xfrm rot="5400000">
            <a:off x="6504040" y="2494866"/>
            <a:ext cx="591180" cy="193168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AC15E4B-4921-4FFE-900F-FD51EC2D4467}"/>
              </a:ext>
            </a:extLst>
          </p:cNvPr>
          <p:cNvCxnSpPr>
            <a:stCxn id="37" idx="2"/>
            <a:endCxn id="35" idx="0"/>
          </p:cNvCxnSpPr>
          <p:nvPr/>
        </p:nvCxnSpPr>
        <p:spPr>
          <a:xfrm rot="16200000" flipH="1">
            <a:off x="8443504" y="2487090"/>
            <a:ext cx="591180" cy="194724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728E7E32-C8CD-4795-9948-290969780BF0}"/>
              </a:ext>
            </a:extLst>
          </p:cNvPr>
          <p:cNvCxnSpPr>
            <a:stCxn id="36" idx="2"/>
            <a:endCxn id="33" idx="0"/>
          </p:cNvCxnSpPr>
          <p:nvPr/>
        </p:nvCxnSpPr>
        <p:spPr>
          <a:xfrm rot="16200000" flipH="1">
            <a:off x="6471025" y="3704441"/>
            <a:ext cx="657209" cy="193168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66E4AC5-86E0-49CF-A24B-7F07CE907303}"/>
              </a:ext>
            </a:extLst>
          </p:cNvPr>
          <p:cNvCxnSpPr>
            <a:stCxn id="35" idx="2"/>
            <a:endCxn id="33" idx="0"/>
          </p:cNvCxnSpPr>
          <p:nvPr/>
        </p:nvCxnSpPr>
        <p:spPr>
          <a:xfrm rot="5400000">
            <a:off x="8410490" y="3696665"/>
            <a:ext cx="657209" cy="194724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E3632EA-A4A4-49C2-BDF5-848E0C35284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765474" y="2114820"/>
            <a:ext cx="0" cy="525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stomShape 3">
            <a:extLst>
              <a:ext uri="{FF2B5EF4-FFF2-40B4-BE49-F238E27FC236}">
                <a16:creationId xmlns:a16="http://schemas.microsoft.com/office/drawing/2014/main" id="{DCEABC8E-7BB0-4807-B228-AA144281E277}"/>
              </a:ext>
            </a:extLst>
          </p:cNvPr>
          <p:cNvSpPr/>
          <p:nvPr/>
        </p:nvSpPr>
        <p:spPr>
          <a:xfrm>
            <a:off x="0" y="95428"/>
            <a:ext cx="4154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소프트웨어 구성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2AACAB3-A371-4976-8EC1-682C13B9432E}"/>
              </a:ext>
            </a:extLst>
          </p:cNvPr>
          <p:cNvSpPr/>
          <p:nvPr/>
        </p:nvSpPr>
        <p:spPr>
          <a:xfrm>
            <a:off x="1387881" y="2857838"/>
            <a:ext cx="922421" cy="162385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Hour of Code with MIT App Inventor">
            <a:extLst>
              <a:ext uri="{FF2B5EF4-FFF2-40B4-BE49-F238E27FC236}">
                <a16:creationId xmlns:a16="http://schemas.microsoft.com/office/drawing/2014/main" id="{8EF80A5A-03E5-44E2-A5AE-A94411F77BC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26554" y="5069351"/>
            <a:ext cx="1855080" cy="1301040"/>
          </a:xfrm>
          <a:prstGeom prst="rect">
            <a:avLst/>
          </a:prstGeom>
          <a:ln w="0">
            <a:noFill/>
          </a:ln>
        </p:spPr>
      </p:pic>
      <p:sp>
        <p:nvSpPr>
          <p:cNvPr id="24" name="직사각형 10">
            <a:extLst>
              <a:ext uri="{FF2B5EF4-FFF2-40B4-BE49-F238E27FC236}">
                <a16:creationId xmlns:a16="http://schemas.microsoft.com/office/drawing/2014/main" id="{0A98D8D2-6848-4EE7-B1B3-5D0A4837C416}"/>
              </a:ext>
            </a:extLst>
          </p:cNvPr>
          <p:cNvSpPr/>
          <p:nvPr/>
        </p:nvSpPr>
        <p:spPr>
          <a:xfrm>
            <a:off x="989387" y="3110441"/>
            <a:ext cx="1792247" cy="664909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776635E6-4775-4A3B-B31B-33556F7377AA}"/>
              </a:ext>
            </a:extLst>
          </p:cNvPr>
          <p:cNvSpPr/>
          <p:nvPr/>
        </p:nvSpPr>
        <p:spPr>
          <a:xfrm>
            <a:off x="1111974" y="3165710"/>
            <a:ext cx="1561320" cy="5525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5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FloatWrite(A2) 930.0</a:t>
            </a:r>
            <a:endParaRPr lang="en-US" sz="1500" b="0" strike="noStrike" spc="-1" dirty="0">
              <a:latin typeface="Noto Sans CJK KR"/>
            </a:endParaRPr>
          </a:p>
        </p:txBody>
      </p:sp>
      <p:pic>
        <p:nvPicPr>
          <p:cNvPr id="26" name="그림 6">
            <a:extLst>
              <a:ext uri="{FF2B5EF4-FFF2-40B4-BE49-F238E27FC236}">
                <a16:creationId xmlns:a16="http://schemas.microsoft.com/office/drawing/2014/main" id="{3E8DFA43-5E60-462A-964D-F32B39D27C7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81706" y="1841511"/>
            <a:ext cx="1354995" cy="784619"/>
          </a:xfrm>
          <a:prstGeom prst="rect">
            <a:avLst/>
          </a:prstGeom>
          <a:ln>
            <a:noFill/>
          </a:ln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86914203-FF36-4F60-B25A-4B90B35F9782}"/>
              </a:ext>
            </a:extLst>
          </p:cNvPr>
          <p:cNvSpPr/>
          <p:nvPr/>
        </p:nvSpPr>
        <p:spPr>
          <a:xfrm>
            <a:off x="642790" y="1405719"/>
            <a:ext cx="24854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Arduino Nano 33 IoT</a:t>
            </a:r>
            <a:endParaRPr lang="en-US" sz="1800" b="1" strike="noStrike" spc="-1" dirty="0">
              <a:latin typeface="Noto Sans CJK K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0B4C2-0ADC-4F59-BDBD-BA372FA54D3A}"/>
              </a:ext>
            </a:extLst>
          </p:cNvPr>
          <p:cNvSpPr txBox="1"/>
          <p:nvPr/>
        </p:nvSpPr>
        <p:spPr>
          <a:xfrm>
            <a:off x="667400" y="903333"/>
            <a:ext cx="4614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앱인벤터 데이터 처리 순서도</a:t>
            </a:r>
          </a:p>
        </p:txBody>
      </p:sp>
    </p:spTree>
    <p:extLst>
      <p:ext uri="{BB962C8B-B14F-4D97-AF65-F5344CB8AC3E}">
        <p14:creationId xmlns:p14="http://schemas.microsoft.com/office/powerpoint/2010/main" val="2924402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33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628817C-F5F1-4B4C-B068-C1466605C805}"/>
              </a:ext>
            </a:extLst>
          </p:cNvPr>
          <p:cNvSpPr/>
          <p:nvPr/>
        </p:nvSpPr>
        <p:spPr>
          <a:xfrm>
            <a:off x="900621" y="1406203"/>
            <a:ext cx="2270747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App Inventor Apps </a:t>
            </a:r>
            <a:endParaRPr lang="en-US" sz="1800" b="1" strike="noStrike" spc="-1" dirty="0">
              <a:latin typeface="Noto Sans CJK KR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10342C9B-187F-4BB8-949D-179FCF478A2E}"/>
              </a:ext>
            </a:extLst>
          </p:cNvPr>
          <p:cNvSpPr/>
          <p:nvPr/>
        </p:nvSpPr>
        <p:spPr>
          <a:xfrm>
            <a:off x="880126" y="5037664"/>
            <a:ext cx="2270747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Tiny DB</a:t>
            </a:r>
            <a:endParaRPr lang="en-US" sz="1800" b="1" strike="noStrike" spc="-1" dirty="0">
              <a:latin typeface="Noto Sans CJK KR"/>
            </a:endParaRPr>
          </a:p>
        </p:txBody>
      </p:sp>
      <p:sp>
        <p:nvSpPr>
          <p:cNvPr id="2" name="화살표: 위쪽/아래쪽 1">
            <a:extLst>
              <a:ext uri="{FF2B5EF4-FFF2-40B4-BE49-F238E27FC236}">
                <a16:creationId xmlns:a16="http://schemas.microsoft.com/office/drawing/2014/main" id="{13307896-6481-4FB5-BE18-931894C978C4}"/>
              </a:ext>
            </a:extLst>
          </p:cNvPr>
          <p:cNvSpPr/>
          <p:nvPr/>
        </p:nvSpPr>
        <p:spPr>
          <a:xfrm>
            <a:off x="1731195" y="2989221"/>
            <a:ext cx="609600" cy="1915886"/>
          </a:xfrm>
          <a:prstGeom prst="up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6D13E2A-9DAA-4CD7-B975-9C54E34DC19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21479" y="5520479"/>
            <a:ext cx="788040" cy="94284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4" descr="Hour of Code with MIT App Inventor">
            <a:extLst>
              <a:ext uri="{FF2B5EF4-FFF2-40B4-BE49-F238E27FC236}">
                <a16:creationId xmlns:a16="http://schemas.microsoft.com/office/drawing/2014/main" id="{5E032B5F-8E3A-4941-86F1-5AC4D9EEA32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256079" y="1794250"/>
            <a:ext cx="1518840" cy="1065240"/>
          </a:xfrm>
          <a:prstGeom prst="rect">
            <a:avLst/>
          </a:prstGeom>
          <a:ln w="0">
            <a:noFill/>
          </a:ln>
        </p:spPr>
      </p:pic>
      <p:sp>
        <p:nvSpPr>
          <p:cNvPr id="11" name="직사각형 8">
            <a:extLst>
              <a:ext uri="{FF2B5EF4-FFF2-40B4-BE49-F238E27FC236}">
                <a16:creationId xmlns:a16="http://schemas.microsoft.com/office/drawing/2014/main" id="{BFB9AEF8-E457-473F-BCA4-4FA9BB8DB4D9}"/>
              </a:ext>
            </a:extLst>
          </p:cNvPr>
          <p:cNvSpPr/>
          <p:nvPr/>
        </p:nvSpPr>
        <p:spPr>
          <a:xfrm>
            <a:off x="502324" y="3435126"/>
            <a:ext cx="3086701" cy="42048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Data / Web view API requests</a:t>
            </a:r>
            <a:endParaRPr lang="en-US" sz="1600" b="1" strike="noStrike" spc="-1" dirty="0">
              <a:latin typeface="Noto Sans CJK KR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00191922-223B-4D02-9A85-57AA98538F02}"/>
              </a:ext>
            </a:extLst>
          </p:cNvPr>
          <p:cNvSpPr/>
          <p:nvPr/>
        </p:nvSpPr>
        <p:spPr>
          <a:xfrm>
            <a:off x="1621479" y="4080255"/>
            <a:ext cx="788040" cy="35208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lang="en-US" sz="1600" b="1" strike="noStrike" spc="-1" dirty="0">
              <a:latin typeface="Noto Sans CJK KR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6B9508-FA6F-45DE-80FF-8BC2465E8863}"/>
              </a:ext>
            </a:extLst>
          </p:cNvPr>
          <p:cNvSpPr/>
          <p:nvPr/>
        </p:nvSpPr>
        <p:spPr>
          <a:xfrm>
            <a:off x="5518108" y="1510392"/>
            <a:ext cx="1155183" cy="28385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Store Result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3664E6-AB16-41D4-940E-94C8DD6767C7}"/>
              </a:ext>
            </a:extLst>
          </p:cNvPr>
          <p:cNvSpPr/>
          <p:nvPr/>
        </p:nvSpPr>
        <p:spPr>
          <a:xfrm>
            <a:off x="3795937" y="3501167"/>
            <a:ext cx="4599521" cy="4624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Send Data into TinyDB in tag : record format </a:t>
            </a:r>
          </a:p>
          <a:p>
            <a:pPr algn="ctr"/>
            <a:r>
              <a:rPr lang="en-US" altLang="ko-KR" sz="1200" dirty="0"/>
              <a:t>“Date” : [Username, Date, Left Pressure, Right Pressure, Diff]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918DAD-6E4C-4AAF-A824-F9D7ABDF5806}"/>
              </a:ext>
            </a:extLst>
          </p:cNvPr>
          <p:cNvSpPr/>
          <p:nvPr/>
        </p:nvSpPr>
        <p:spPr>
          <a:xfrm>
            <a:off x="4141953" y="2736462"/>
            <a:ext cx="3907490" cy="4624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Store results in Record list in format </a:t>
            </a:r>
          </a:p>
          <a:p>
            <a:pPr algn="ctr"/>
            <a:r>
              <a:rPr lang="en-US" altLang="ko-KR" sz="1200" dirty="0"/>
              <a:t>[Username, Date, Left Pressure, Right Pressure, diff] 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4AA931-08A5-4B94-A5A3-FA4FAEF49560}"/>
              </a:ext>
            </a:extLst>
          </p:cNvPr>
          <p:cNvSpPr/>
          <p:nvPr/>
        </p:nvSpPr>
        <p:spPr>
          <a:xfrm>
            <a:off x="4952683" y="2035461"/>
            <a:ext cx="2286031" cy="40733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Extract user name and date</a:t>
            </a:r>
            <a:endParaRPr lang="ko-KR" altLang="en-US" sz="12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5C58DC-8D82-40ED-BFE4-32D6FDE67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10319"/>
              </p:ext>
            </p:extLst>
          </p:nvPr>
        </p:nvGraphicFramePr>
        <p:xfrm>
          <a:off x="3847764" y="4256295"/>
          <a:ext cx="4495865" cy="1512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9765">
                  <a:extLst>
                    <a:ext uri="{9D8B030D-6E8A-4147-A177-3AD203B41FA5}">
                      <a16:colId xmlns:a16="http://schemas.microsoft.com/office/drawing/2014/main" val="3232505943"/>
                    </a:ext>
                  </a:extLst>
                </a:gridCol>
                <a:gridCol w="1300999">
                  <a:extLst>
                    <a:ext uri="{9D8B030D-6E8A-4147-A177-3AD203B41FA5}">
                      <a16:colId xmlns:a16="http://schemas.microsoft.com/office/drawing/2014/main" val="2122169556"/>
                    </a:ext>
                  </a:extLst>
                </a:gridCol>
                <a:gridCol w="628091">
                  <a:extLst>
                    <a:ext uri="{9D8B030D-6E8A-4147-A177-3AD203B41FA5}">
                      <a16:colId xmlns:a16="http://schemas.microsoft.com/office/drawing/2014/main" val="2684817324"/>
                    </a:ext>
                  </a:extLst>
                </a:gridCol>
                <a:gridCol w="661149">
                  <a:extLst>
                    <a:ext uri="{9D8B030D-6E8A-4147-A177-3AD203B41FA5}">
                      <a16:colId xmlns:a16="http://schemas.microsoft.com/office/drawing/2014/main" val="260190482"/>
                    </a:ext>
                  </a:extLst>
                </a:gridCol>
                <a:gridCol w="495861">
                  <a:extLst>
                    <a:ext uri="{9D8B030D-6E8A-4147-A177-3AD203B41FA5}">
                      <a16:colId xmlns:a16="http://schemas.microsoft.com/office/drawing/2014/main" val="400249123"/>
                    </a:ext>
                  </a:extLst>
                </a:gridCol>
              </a:tblGrid>
              <a:tr h="37806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 Namespace : Username(JeongSeokGyu)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77367"/>
                  </a:ext>
                </a:extLst>
              </a:tr>
              <a:tr h="378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tag : “22-09-10”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JeongSeokGyu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850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925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38872"/>
                  </a:ext>
                </a:extLst>
              </a:tr>
              <a:tr h="378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tag : “22-09-11”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JeongSeokGyu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858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923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561406"/>
                  </a:ext>
                </a:extLst>
              </a:tr>
              <a:tr h="378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tag : “22-09-12”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JeongSeokGyu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855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923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390370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DEDE537-A609-4E63-9029-7446B91A7EBB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6095699" y="1794250"/>
            <a:ext cx="1" cy="241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A353C15-4E1B-494C-B56E-C2A3E03FA9E5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 flipH="1">
            <a:off x="6095698" y="2442792"/>
            <a:ext cx="1" cy="293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18D65C-A327-41E6-B3C2-15115F557960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6095698" y="3198912"/>
            <a:ext cx="0" cy="3022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C584BEE-6938-49B4-9206-E837476F7431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flipH="1">
            <a:off x="6095696" y="3963617"/>
            <a:ext cx="2" cy="292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8EF4F3-5933-4F2F-AB73-E015931DE940}"/>
              </a:ext>
            </a:extLst>
          </p:cNvPr>
          <p:cNvSpPr txBox="1"/>
          <p:nvPr/>
        </p:nvSpPr>
        <p:spPr>
          <a:xfrm>
            <a:off x="667399" y="903333"/>
            <a:ext cx="5087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앱인벤터 </a:t>
            </a:r>
            <a:r>
              <a:rPr lang="ko-KR" altLang="en-US" sz="2000" b="1"/>
              <a:t>데이터 저장 및 시각화 </a:t>
            </a:r>
            <a:r>
              <a:rPr lang="ko-KR" altLang="en-US" sz="2000" b="1" dirty="0"/>
              <a:t>순서도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0E0C6E6-5189-421D-8E98-7DD9332FD69A}"/>
              </a:ext>
            </a:extLst>
          </p:cNvPr>
          <p:cNvSpPr/>
          <p:nvPr/>
        </p:nvSpPr>
        <p:spPr>
          <a:xfrm>
            <a:off x="9401426" y="5120542"/>
            <a:ext cx="1155182" cy="367041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Show Result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EB1A9D-7863-4DB3-931F-CA6BE90994EB}"/>
              </a:ext>
            </a:extLst>
          </p:cNvPr>
          <p:cNvSpPr/>
          <p:nvPr/>
        </p:nvSpPr>
        <p:spPr>
          <a:xfrm>
            <a:off x="9168672" y="3684338"/>
            <a:ext cx="1620687" cy="4624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Linechar.t.html</a:t>
            </a:r>
          </a:p>
          <a:p>
            <a:pPr algn="ctr"/>
            <a:r>
              <a:rPr lang="en-US" altLang="ko-KR" sz="1200" dirty="0"/>
              <a:t>Tablechart.html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FA18544-EFA6-41DF-B28C-194E422B8D99}"/>
              </a:ext>
            </a:extLst>
          </p:cNvPr>
          <p:cNvSpPr/>
          <p:nvPr/>
        </p:nvSpPr>
        <p:spPr>
          <a:xfrm>
            <a:off x="9221327" y="4463610"/>
            <a:ext cx="1515379" cy="2982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Webview API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DDD8C7-D01E-4057-8EA3-8FDEB3719E7F}"/>
              </a:ext>
            </a:extLst>
          </p:cNvPr>
          <p:cNvSpPr txBox="1"/>
          <p:nvPr/>
        </p:nvSpPr>
        <p:spPr>
          <a:xfrm>
            <a:off x="10015374" y="4171258"/>
            <a:ext cx="2101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Namespace Table</a:t>
            </a:r>
            <a:endParaRPr lang="ko-KR" altLang="en-US" sz="12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365E021-10D9-4C31-BA7B-0D628610A033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8343629" y="5304062"/>
            <a:ext cx="1057797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43F2DCE-F796-46A3-8257-71909D63E366}"/>
              </a:ext>
            </a:extLst>
          </p:cNvPr>
          <p:cNvSpPr txBox="1"/>
          <p:nvPr/>
        </p:nvSpPr>
        <p:spPr>
          <a:xfrm>
            <a:off x="10047721" y="4792563"/>
            <a:ext cx="230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WebviewAPI request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A36C98-8A61-4443-B56D-11CEA36B5B82}"/>
              </a:ext>
            </a:extLst>
          </p:cNvPr>
          <p:cNvSpPr txBox="1"/>
          <p:nvPr/>
        </p:nvSpPr>
        <p:spPr>
          <a:xfrm>
            <a:off x="8486159" y="4792563"/>
            <a:ext cx="183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Namespace Table</a:t>
            </a:r>
            <a:endParaRPr lang="ko-KR" altLang="en-US" sz="1200" b="1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758D04C-25B1-4EC7-A598-157D5A5CAA77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flipV="1">
            <a:off x="9979017" y="4761857"/>
            <a:ext cx="0" cy="358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3D2224E-8C6E-4EDD-9424-22A26A9FECD5}"/>
              </a:ext>
            </a:extLst>
          </p:cNvPr>
          <p:cNvCxnSpPr>
            <a:cxnSpLocks/>
          </p:cNvCxnSpPr>
          <p:nvPr/>
        </p:nvCxnSpPr>
        <p:spPr>
          <a:xfrm flipV="1">
            <a:off x="9979016" y="4109956"/>
            <a:ext cx="0" cy="358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stomShape 3">
            <a:extLst>
              <a:ext uri="{FF2B5EF4-FFF2-40B4-BE49-F238E27FC236}">
                <a16:creationId xmlns:a16="http://schemas.microsoft.com/office/drawing/2014/main" id="{F239687E-0C72-4A92-9CC7-A1D2800CD042}"/>
              </a:ext>
            </a:extLst>
          </p:cNvPr>
          <p:cNvSpPr/>
          <p:nvPr/>
        </p:nvSpPr>
        <p:spPr>
          <a:xfrm>
            <a:off x="0" y="95428"/>
            <a:ext cx="4154906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소프트웨어 구성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840389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34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56864-5945-4320-9789-27E8D71F201F}"/>
              </a:ext>
            </a:extLst>
          </p:cNvPr>
          <p:cNvSpPr txBox="1"/>
          <p:nvPr/>
        </p:nvSpPr>
        <p:spPr>
          <a:xfrm>
            <a:off x="1986355" y="2294834"/>
            <a:ext cx="821928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논문에서는 자세 측정 실험과 더불어 운동량 실험 데이터를 확보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이후</a:t>
            </a:r>
            <a:r>
              <a:rPr lang="en-US" altLang="ko-KR" dirty="0"/>
              <a:t> labview signal processing </a:t>
            </a:r>
            <a:r>
              <a:rPr lang="ko-KR" altLang="en-US" dirty="0"/>
              <a:t>프로그램을 통해 </a:t>
            </a:r>
            <a:r>
              <a:rPr lang="en-US" altLang="ko-KR" dirty="0"/>
              <a:t>reference </a:t>
            </a:r>
            <a:r>
              <a:rPr lang="ko-KR" altLang="en-US" dirty="0"/>
              <a:t>데이터를 산출  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D1EE712-5CB3-45B2-8113-E6EBD80A73F7}"/>
              </a:ext>
            </a:extLst>
          </p:cNvPr>
          <p:cNvSpPr/>
          <p:nvPr/>
        </p:nvSpPr>
        <p:spPr>
          <a:xfrm>
            <a:off x="5938981" y="3438551"/>
            <a:ext cx="314036" cy="3509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20852E-94C5-4CD1-A593-1AA69377D353}"/>
              </a:ext>
            </a:extLst>
          </p:cNvPr>
          <p:cNvSpPr txBox="1"/>
          <p:nvPr/>
        </p:nvSpPr>
        <p:spPr>
          <a:xfrm>
            <a:off x="2350860" y="4063459"/>
            <a:ext cx="749027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보유하고 있는 기기로 운동량 데이터를 계산하기 어려움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척추측만증 환자와 정상군의 데이터를 측정하여 기준점을 찾고자 함   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821E1C0-9930-4A93-A1E1-EEA44D28411C}"/>
              </a:ext>
            </a:extLst>
          </p:cNvPr>
          <p:cNvSpPr/>
          <p:nvPr/>
        </p:nvSpPr>
        <p:spPr>
          <a:xfrm>
            <a:off x="295997" y="1154614"/>
            <a:ext cx="5957019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기존</a:t>
            </a:r>
            <a:r>
              <a:rPr lang="ko-KR" alt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측정 방식과 새로운 판단기준 마련 </a:t>
            </a:r>
            <a:endParaRPr lang="en-US" sz="2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696291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35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478D472-CB83-4D7A-B610-01D81786EDDC}"/>
              </a:ext>
            </a:extLst>
          </p:cNvPr>
          <p:cNvSpPr/>
          <p:nvPr/>
        </p:nvSpPr>
        <p:spPr>
          <a:xfrm>
            <a:off x="295998" y="1028487"/>
            <a:ext cx="2575539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테스트 측정 방식 </a:t>
            </a:r>
            <a:endParaRPr lang="en-US" sz="2000" b="0" strike="noStrike" spc="-1" dirty="0">
              <a:latin typeface="Noto Sans CJK KR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DBFB7A-2B8F-415B-BDD8-AD881140AF6C}"/>
              </a:ext>
            </a:extLst>
          </p:cNvPr>
          <p:cNvSpPr/>
          <p:nvPr/>
        </p:nvSpPr>
        <p:spPr>
          <a:xfrm>
            <a:off x="1512099" y="1705856"/>
            <a:ext cx="1226115" cy="56438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시작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847D54-0B49-4B58-9F22-52951EE4B9C7}"/>
              </a:ext>
            </a:extLst>
          </p:cNvPr>
          <p:cNvSpPr/>
          <p:nvPr/>
        </p:nvSpPr>
        <p:spPr>
          <a:xfrm>
            <a:off x="1128748" y="2613630"/>
            <a:ext cx="1992818" cy="61533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전원 스위치 작동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341D7E-4080-4129-B802-1F9FA3454834}"/>
              </a:ext>
            </a:extLst>
          </p:cNvPr>
          <p:cNvSpPr/>
          <p:nvPr/>
        </p:nvSpPr>
        <p:spPr>
          <a:xfrm>
            <a:off x="687314" y="3550764"/>
            <a:ext cx="2875687" cy="6807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Arduino</a:t>
            </a:r>
            <a:r>
              <a:rPr lang="ko-KR" altLang="en-US" sz="1500" dirty="0"/>
              <a:t> </a:t>
            </a:r>
            <a:r>
              <a:rPr lang="en-US" altLang="ko-KR" sz="1500" dirty="0"/>
              <a:t>–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Inventor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algn="ctr"/>
            <a:r>
              <a:rPr lang="ko-KR" altLang="en-US" sz="1500" dirty="0"/>
              <a:t>블루투스 연결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863B68-989D-4226-BBAE-E03A85955667}"/>
              </a:ext>
            </a:extLst>
          </p:cNvPr>
          <p:cNvSpPr/>
          <p:nvPr/>
        </p:nvSpPr>
        <p:spPr>
          <a:xfrm>
            <a:off x="774024" y="4569078"/>
            <a:ext cx="2702267" cy="53943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Store </a:t>
            </a:r>
            <a:r>
              <a:rPr lang="ko-KR" altLang="en-US" sz="1500" dirty="0"/>
              <a:t>버튼 작동</a:t>
            </a:r>
            <a:r>
              <a:rPr lang="en-US" altLang="ko-KR" sz="1500" dirty="0"/>
              <a:t>(</a:t>
            </a:r>
            <a:r>
              <a:rPr lang="ko-KR" altLang="en-US" sz="1500" dirty="0"/>
              <a:t>측정 시작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815746-2814-4555-A6AC-73F9D0468E49}"/>
              </a:ext>
            </a:extLst>
          </p:cNvPr>
          <p:cNvSpPr/>
          <p:nvPr/>
        </p:nvSpPr>
        <p:spPr>
          <a:xfrm>
            <a:off x="774024" y="5437901"/>
            <a:ext cx="2702267" cy="6807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r>
              <a:rPr lang="ko-KR" altLang="en-US" sz="1500" dirty="0"/>
              <a:t>분간 측정 후</a:t>
            </a:r>
            <a:endParaRPr lang="en-US" altLang="ko-KR" sz="1500" dirty="0"/>
          </a:p>
          <a:p>
            <a:pPr algn="ctr"/>
            <a:r>
              <a:rPr lang="en-US" altLang="ko-KR" sz="1500" dirty="0"/>
              <a:t>Store </a:t>
            </a:r>
            <a:r>
              <a:rPr lang="ko-KR" altLang="en-US" sz="1500" dirty="0"/>
              <a:t>버튼 작동</a:t>
            </a:r>
            <a:r>
              <a:rPr lang="en-US" altLang="ko-KR" sz="1500" dirty="0"/>
              <a:t>(</a:t>
            </a:r>
            <a:r>
              <a:rPr lang="ko-KR" altLang="en-US" sz="1500" dirty="0"/>
              <a:t>측정 종료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204710-46C5-4E14-A402-43FDDE5520BE}"/>
              </a:ext>
            </a:extLst>
          </p:cNvPr>
          <p:cNvSpPr/>
          <p:nvPr/>
        </p:nvSpPr>
        <p:spPr>
          <a:xfrm>
            <a:off x="4097420" y="3550764"/>
            <a:ext cx="2034605" cy="6807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족저압 최댓값 검출</a:t>
            </a:r>
            <a:endParaRPr lang="en-US" altLang="ko-KR" sz="15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0EC3E5-9EBC-4735-8FD0-364A3EC828D8}"/>
              </a:ext>
            </a:extLst>
          </p:cNvPr>
          <p:cNvSpPr/>
          <p:nvPr/>
        </p:nvSpPr>
        <p:spPr>
          <a:xfrm>
            <a:off x="6655122" y="3550764"/>
            <a:ext cx="2236626" cy="6807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Store result </a:t>
            </a:r>
            <a:r>
              <a:rPr lang="ko-KR" altLang="en-US" sz="1500" dirty="0"/>
              <a:t>버튼 작동</a:t>
            </a:r>
            <a:endParaRPr lang="en-US" altLang="ko-KR" sz="15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F10CA64-2B0B-47C8-916F-A1C6BC2D61C8}"/>
              </a:ext>
            </a:extLst>
          </p:cNvPr>
          <p:cNvSpPr/>
          <p:nvPr/>
        </p:nvSpPr>
        <p:spPr>
          <a:xfrm>
            <a:off x="6655122" y="4506430"/>
            <a:ext cx="2236626" cy="6807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TinyDB</a:t>
            </a:r>
            <a:r>
              <a:rPr lang="ko-KR" altLang="en-US" sz="1500" dirty="0"/>
              <a:t>에 데이터 전송</a:t>
            </a:r>
            <a:endParaRPr lang="en-US" altLang="ko-KR" sz="15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09BFFC7-9F65-480D-8B00-BDCE5CB50861}"/>
              </a:ext>
            </a:extLst>
          </p:cNvPr>
          <p:cNvSpPr/>
          <p:nvPr/>
        </p:nvSpPr>
        <p:spPr>
          <a:xfrm>
            <a:off x="9251177" y="3550764"/>
            <a:ext cx="2236626" cy="6807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Show result </a:t>
            </a:r>
            <a:r>
              <a:rPr lang="ko-KR" altLang="en-US" sz="1500" dirty="0"/>
              <a:t>버튼 작동</a:t>
            </a:r>
            <a:endParaRPr lang="en-US" altLang="ko-KR" sz="15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59179E0-1FFD-4CFA-8C09-DDA9ED037822}"/>
              </a:ext>
            </a:extLst>
          </p:cNvPr>
          <p:cNvSpPr/>
          <p:nvPr/>
        </p:nvSpPr>
        <p:spPr>
          <a:xfrm>
            <a:off x="9251177" y="4487878"/>
            <a:ext cx="2236626" cy="6807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Webviewer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C278145-9FD4-43C0-A2E0-8716A200C38F}"/>
              </a:ext>
            </a:extLst>
          </p:cNvPr>
          <p:cNvSpPr/>
          <p:nvPr/>
        </p:nvSpPr>
        <p:spPr>
          <a:xfrm>
            <a:off x="9254917" y="5459792"/>
            <a:ext cx="2236626" cy="6807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LineChart, TableChart</a:t>
            </a:r>
          </a:p>
          <a:p>
            <a:pPr algn="ctr"/>
            <a:r>
              <a:rPr lang="ko-KR" altLang="en-US" sz="1500" dirty="0"/>
              <a:t>데이터 시각화</a:t>
            </a:r>
            <a:endParaRPr lang="en-US" altLang="ko-KR" sz="15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36554A6-2E9C-4EB0-99BD-B32796F50D53}"/>
              </a:ext>
            </a:extLst>
          </p:cNvPr>
          <p:cNvCxnSpPr>
            <a:cxnSpLocks/>
          </p:cNvCxnSpPr>
          <p:nvPr/>
        </p:nvCxnSpPr>
        <p:spPr>
          <a:xfrm flipH="1">
            <a:off x="2125157" y="2226530"/>
            <a:ext cx="1" cy="390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1A2CAEB-7E29-4107-A4B0-EE8A0198916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125157" y="3228968"/>
            <a:ext cx="1" cy="321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2C6BC-1762-4338-8819-3B695CDF34E3}"/>
              </a:ext>
            </a:extLst>
          </p:cNvPr>
          <p:cNvCxnSpPr/>
          <p:nvPr/>
        </p:nvCxnSpPr>
        <p:spPr>
          <a:xfrm>
            <a:off x="2125157" y="4228133"/>
            <a:ext cx="0" cy="359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71477D-66A2-4539-B29E-8DECEB2F9C80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125158" y="5108512"/>
            <a:ext cx="0" cy="329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E91C1F1-2169-4373-83B2-0CEE386B3DE6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3476291" y="3891140"/>
            <a:ext cx="621129" cy="188713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C0BB3D6-F442-4CD4-968D-8351229E057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132025" y="3891140"/>
            <a:ext cx="5230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64DE2D4-72D7-4526-9720-F43D39F9DA2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7773435" y="4231516"/>
            <a:ext cx="0" cy="2749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07C356-6B9E-4F9A-BF97-E13470EF6D7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8891748" y="3891140"/>
            <a:ext cx="359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405A6C-6D09-4704-B7FD-44B72922081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369490" y="4231516"/>
            <a:ext cx="0" cy="256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675B0D7-8FDA-4E8A-AFC0-C046B551DE9E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10369490" y="5168630"/>
            <a:ext cx="3740" cy="291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1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36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" name="KakaoTalk_20221122_230938175">
            <a:hlinkClick r:id="" action="ppaction://media"/>
            <a:extLst>
              <a:ext uri="{FF2B5EF4-FFF2-40B4-BE49-F238E27FC236}">
                <a16:creationId xmlns:a16="http://schemas.microsoft.com/office/drawing/2014/main" id="{43EB9FE3-650F-48FD-90CD-B111FD14E0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5891" y="2135089"/>
            <a:ext cx="5329809" cy="2998017"/>
          </a:xfrm>
          <a:prstGeom prst="rect">
            <a:avLst/>
          </a:prstGeom>
        </p:spPr>
      </p:pic>
      <p:pic>
        <p:nvPicPr>
          <p:cNvPr id="6" name="mobizen_20221120_205628">
            <a:hlinkClick r:id="" action="ppaction://media"/>
            <a:extLst>
              <a:ext uri="{FF2B5EF4-FFF2-40B4-BE49-F238E27FC236}">
                <a16:creationId xmlns:a16="http://schemas.microsoft.com/office/drawing/2014/main" id="{A26E152E-F286-4FB1-B9E6-4260ADB75D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04682" y="2135089"/>
            <a:ext cx="2292219" cy="4616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B768FA-8C12-4996-8E74-B5D7EBBA25C2}"/>
              </a:ext>
            </a:extLst>
          </p:cNvPr>
          <p:cNvSpPr txBox="1"/>
          <p:nvPr/>
        </p:nvSpPr>
        <p:spPr>
          <a:xfrm>
            <a:off x="2268536" y="1661829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하드웨어 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6D96F-5CCA-4D73-AE24-1AFEE5698B14}"/>
              </a:ext>
            </a:extLst>
          </p:cNvPr>
          <p:cNvSpPr txBox="1"/>
          <p:nvPr/>
        </p:nvSpPr>
        <p:spPr>
          <a:xfrm>
            <a:off x="7779731" y="1661829"/>
            <a:ext cx="274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소프트웨어 시연 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22D42-7F3F-4895-A766-688EC66CFBAD}"/>
              </a:ext>
            </a:extLst>
          </p:cNvPr>
          <p:cNvSpPr txBox="1"/>
          <p:nvPr/>
        </p:nvSpPr>
        <p:spPr>
          <a:xfrm>
            <a:off x="650189" y="1040999"/>
            <a:ext cx="444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족저압 측정 장치 시연 영상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0A7BC458-5968-4192-BCEB-6A9EEB4CF457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8566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5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37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49B0C7C-34F3-4F81-BEE1-A78E9CB79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7295"/>
              </p:ext>
            </p:extLst>
          </p:nvPr>
        </p:nvGraphicFramePr>
        <p:xfrm>
          <a:off x="2031700" y="1577869"/>
          <a:ext cx="8128000" cy="1584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454013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테스트 중점 고려사항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구성된 하드웨어 장치의 위치에 따른 측정 결과 비교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40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동일한 무게에 대한 좌우측 측정 결과 오차 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01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척추측만증 판단을 위한 실험군과 대조군의 측정 결과 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87161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5B73D1-F660-48BB-A71F-17F23136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96825"/>
              </p:ext>
            </p:extLst>
          </p:nvPr>
        </p:nvGraphicFramePr>
        <p:xfrm>
          <a:off x="2031700" y="3633809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865394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984192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9291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실험군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척추측만증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대조군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7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1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75kg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79kg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98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척추측만증 유무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</a:t>
                      </a:r>
                      <a:r>
                        <a:rPr lang="en-US" altLang="ko-KR" dirty="0"/>
                        <a:t>(22</a:t>
                      </a:r>
                      <a:r>
                        <a:rPr lang="ko-KR" altLang="en-US" dirty="0"/>
                        <a:t>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092980"/>
                  </a:ext>
                </a:extLst>
              </a:tr>
            </a:tbl>
          </a:graphicData>
        </a:graphic>
      </p:graphicFrame>
      <p:sp>
        <p:nvSpPr>
          <p:cNvPr id="7" name="CustomShape 3">
            <a:extLst>
              <a:ext uri="{FF2B5EF4-FFF2-40B4-BE49-F238E27FC236}">
                <a16:creationId xmlns:a16="http://schemas.microsoft.com/office/drawing/2014/main" id="{89AE1E83-49EA-435B-AE28-34318361E453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093528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38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12D93-1059-4C64-8F18-46D8D024A5BD}"/>
              </a:ext>
            </a:extLst>
          </p:cNvPr>
          <p:cNvSpPr txBox="1"/>
          <p:nvPr/>
        </p:nvSpPr>
        <p:spPr>
          <a:xfrm>
            <a:off x="357051" y="1301816"/>
            <a:ext cx="7115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테스트 </a:t>
            </a:r>
            <a:r>
              <a:rPr lang="en-US" altLang="ko-KR" sz="2000" b="1" dirty="0"/>
              <a:t>1 : </a:t>
            </a:r>
            <a:r>
              <a:rPr lang="ko-KR" altLang="en-US" sz="2000" b="1" dirty="0"/>
              <a:t>장치의 부착 위치에 따른 측정 데이터 비교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B1E2C70-9501-433C-BC8D-358298AE9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580286"/>
              </p:ext>
            </p:extLst>
          </p:nvPr>
        </p:nvGraphicFramePr>
        <p:xfrm>
          <a:off x="1788361" y="2540261"/>
          <a:ext cx="861467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5780">
                  <a:extLst>
                    <a:ext uri="{9D8B030D-6E8A-4147-A177-3AD203B41FA5}">
                      <a16:colId xmlns:a16="http://schemas.microsoft.com/office/drawing/2014/main" val="1110842588"/>
                    </a:ext>
                  </a:extLst>
                </a:gridCol>
                <a:gridCol w="1435780">
                  <a:extLst>
                    <a:ext uri="{9D8B030D-6E8A-4147-A177-3AD203B41FA5}">
                      <a16:colId xmlns:a16="http://schemas.microsoft.com/office/drawing/2014/main" val="1515221476"/>
                    </a:ext>
                  </a:extLst>
                </a:gridCol>
                <a:gridCol w="2871559">
                  <a:extLst>
                    <a:ext uri="{9D8B030D-6E8A-4147-A177-3AD203B41FA5}">
                      <a16:colId xmlns:a16="http://schemas.microsoft.com/office/drawing/2014/main" val="201257143"/>
                    </a:ext>
                  </a:extLst>
                </a:gridCol>
                <a:gridCol w="2871559">
                  <a:extLst>
                    <a:ext uri="{9D8B030D-6E8A-4147-A177-3AD203B41FA5}">
                      <a16:colId xmlns:a16="http://schemas.microsoft.com/office/drawing/2014/main" val="2400684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센서위치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전지위치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왼쪽 족압 측정값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오른쪽 족압 측정값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052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뒤꿈치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신발 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917.352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957.248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57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뒤꿈치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917.056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958.332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신발 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915.824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966.762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59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915.5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967.333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0515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2718CBC-528E-4071-BE61-9BB21654B90E}"/>
              </a:ext>
            </a:extLst>
          </p:cNvPr>
          <p:cNvSpPr txBox="1"/>
          <p:nvPr/>
        </p:nvSpPr>
        <p:spPr>
          <a:xfrm>
            <a:off x="3786051" y="5123788"/>
            <a:ext cx="461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원래 계획했던 뒤꿈치 </a:t>
            </a:r>
            <a:r>
              <a:rPr lang="en-US" altLang="ko-KR" b="1" dirty="0"/>
              <a:t>+ </a:t>
            </a:r>
            <a:r>
              <a:rPr lang="ko-KR" altLang="en-US" b="1" dirty="0"/>
              <a:t>신발 옆에 부착</a:t>
            </a: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D6700DD-F3EC-4ED6-852B-CB0093AE0012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60A01-9F00-4BA2-86E5-EDDB6CC1C8B6}"/>
              </a:ext>
            </a:extLst>
          </p:cNvPr>
          <p:cNvSpPr txBox="1"/>
          <p:nvPr/>
        </p:nvSpPr>
        <p:spPr>
          <a:xfrm>
            <a:off x="9177746" y="2099227"/>
            <a:ext cx="1369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단위 </a:t>
            </a:r>
            <a:r>
              <a:rPr lang="en-US" altLang="ko-KR" sz="1500" dirty="0"/>
              <a:t>: ADC)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271000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39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B1E2C70-9501-433C-BC8D-358298AE9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22771"/>
              </p:ext>
            </p:extLst>
          </p:nvPr>
        </p:nvGraphicFramePr>
        <p:xfrm>
          <a:off x="449943" y="2335308"/>
          <a:ext cx="106389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9872">
                  <a:extLst>
                    <a:ext uri="{9D8B030D-6E8A-4147-A177-3AD203B41FA5}">
                      <a16:colId xmlns:a16="http://schemas.microsoft.com/office/drawing/2014/main" val="1110842588"/>
                    </a:ext>
                  </a:extLst>
                </a:gridCol>
                <a:gridCol w="1329872">
                  <a:extLst>
                    <a:ext uri="{9D8B030D-6E8A-4147-A177-3AD203B41FA5}">
                      <a16:colId xmlns:a16="http://schemas.microsoft.com/office/drawing/2014/main" val="1515221476"/>
                    </a:ext>
                  </a:extLst>
                </a:gridCol>
                <a:gridCol w="2659742">
                  <a:extLst>
                    <a:ext uri="{9D8B030D-6E8A-4147-A177-3AD203B41FA5}">
                      <a16:colId xmlns:a16="http://schemas.microsoft.com/office/drawing/2014/main" val="201257143"/>
                    </a:ext>
                  </a:extLst>
                </a:gridCol>
                <a:gridCol w="2939142">
                  <a:extLst>
                    <a:ext uri="{9D8B030D-6E8A-4147-A177-3AD203B41FA5}">
                      <a16:colId xmlns:a16="http://schemas.microsoft.com/office/drawing/2014/main" val="2400684792"/>
                    </a:ext>
                  </a:extLst>
                </a:gridCol>
                <a:gridCol w="2380342">
                  <a:extLst>
                    <a:ext uri="{9D8B030D-6E8A-4147-A177-3AD203B41FA5}">
                      <a16:colId xmlns:a16="http://schemas.microsoft.com/office/drawing/2014/main" val="3736202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측정횟수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무게</a:t>
                      </a:r>
                      <a:r>
                        <a:rPr lang="en-US" altLang="ko-KR" dirty="0"/>
                        <a:t>(kg)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왼쪽 족압 측정값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오른쪽 족압 측정값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차이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052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57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59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0515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2718CBC-528E-4071-BE61-9BB21654B90E}"/>
              </a:ext>
            </a:extLst>
          </p:cNvPr>
          <p:cNvSpPr txBox="1"/>
          <p:nvPr/>
        </p:nvSpPr>
        <p:spPr>
          <a:xfrm>
            <a:off x="3786051" y="4757924"/>
            <a:ext cx="461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평균적으로 약 </a:t>
            </a:r>
            <a:r>
              <a:rPr lang="en-US" altLang="ko-KR" b="1" dirty="0"/>
              <a:t>5.5(ADC)</a:t>
            </a:r>
            <a:r>
              <a:rPr lang="ko-KR" altLang="en-US" b="1" dirty="0"/>
              <a:t>의 차이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90328-FC94-4246-8066-6A255BE435CD}"/>
              </a:ext>
            </a:extLst>
          </p:cNvPr>
          <p:cNvSpPr txBox="1"/>
          <p:nvPr/>
        </p:nvSpPr>
        <p:spPr>
          <a:xfrm>
            <a:off x="3786050" y="5766666"/>
            <a:ext cx="461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프로그램 내부에서 오차값 조정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04642EE-256B-4211-AA0C-2832108393E1}"/>
              </a:ext>
            </a:extLst>
          </p:cNvPr>
          <p:cNvSpPr/>
          <p:nvPr/>
        </p:nvSpPr>
        <p:spPr>
          <a:xfrm>
            <a:off x="5921829" y="5262295"/>
            <a:ext cx="348342" cy="369332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B7B01-C02A-4268-8421-C82F143A1C11}"/>
              </a:ext>
            </a:extLst>
          </p:cNvPr>
          <p:cNvSpPr txBox="1"/>
          <p:nvPr/>
        </p:nvSpPr>
        <p:spPr>
          <a:xfrm>
            <a:off x="357051" y="1301816"/>
            <a:ext cx="722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테스트 </a:t>
            </a:r>
            <a:r>
              <a:rPr lang="en-US" altLang="ko-KR" sz="2000" b="1" dirty="0"/>
              <a:t>2 : </a:t>
            </a:r>
            <a:r>
              <a:rPr lang="ko-KR" altLang="en-US" sz="2000" b="1" dirty="0"/>
              <a:t>동일한 무게에 대한 좌우측 측정 결과 오차 비교</a:t>
            </a: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C5351907-21E7-429A-9DAB-03C59DD84DDE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3EE67-C9E1-4915-8353-B10B75539EB8}"/>
              </a:ext>
            </a:extLst>
          </p:cNvPr>
          <p:cNvSpPr txBox="1"/>
          <p:nvPr/>
        </p:nvSpPr>
        <p:spPr>
          <a:xfrm>
            <a:off x="9855664" y="2012143"/>
            <a:ext cx="1369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단위 </a:t>
            </a:r>
            <a:r>
              <a:rPr lang="en-US" altLang="ko-KR" sz="1500" dirty="0"/>
              <a:t>: ADC)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8368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10139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배경과 동기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A8DF0-897E-474F-9067-9223EADE2335}"/>
              </a:ext>
            </a:extLst>
          </p:cNvPr>
          <p:cNvSpPr txBox="1"/>
          <p:nvPr/>
        </p:nvSpPr>
        <p:spPr>
          <a:xfrm>
            <a:off x="328211" y="1215851"/>
            <a:ext cx="11534977" cy="507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/>
              <a:t>척추 질환의 종류</a:t>
            </a:r>
            <a:endParaRPr lang="en-US" altLang="ko-KR" sz="25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추간판 탈출증 </a:t>
            </a:r>
            <a:r>
              <a:rPr lang="en-US" altLang="ko-KR" b="1" dirty="0"/>
              <a:t>: </a:t>
            </a:r>
            <a:br>
              <a:rPr lang="en-US" altLang="ko-KR" sz="1500" dirty="0"/>
            </a:br>
            <a:r>
              <a:rPr lang="ko-KR" altLang="en-US" sz="1500" dirty="0"/>
              <a:t>추간판의 손상 및 탈출로 염증이 생긴 신경근에 기계적 압박이 추가되어 경추</a:t>
            </a:r>
            <a:r>
              <a:rPr lang="en-US" altLang="ko-KR" sz="1500" dirty="0"/>
              <a:t>, </a:t>
            </a:r>
            <a:r>
              <a:rPr lang="ko-KR" altLang="en-US" sz="1500" dirty="0"/>
              <a:t>흉추 통증 및 신경근 자극 증상을 유발하는 증상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척추 골절 </a:t>
            </a:r>
            <a:r>
              <a:rPr lang="en-US" altLang="ko-KR" b="1" dirty="0"/>
              <a:t>: </a:t>
            </a:r>
            <a:br>
              <a:rPr lang="en-US" altLang="ko-KR" sz="1500" dirty="0"/>
            </a:br>
            <a:r>
              <a:rPr lang="ko-KR" altLang="en-US" sz="1500" dirty="0"/>
              <a:t>흉요추부에 압박으로 인한 골절이 발생하는 것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척추 전방 전위증 </a:t>
            </a:r>
            <a:r>
              <a:rPr lang="en-US" altLang="ko-KR" b="1" dirty="0"/>
              <a:t>: </a:t>
            </a:r>
            <a:br>
              <a:rPr lang="en-US" altLang="ko-KR" sz="1500" dirty="0"/>
            </a:br>
            <a:r>
              <a:rPr lang="ko-KR" altLang="en-US" sz="1500" dirty="0"/>
              <a:t>척추뼈가 아래 척추뼈보다 배쪽으로 밀려나가면서 허리 통증과 다리 저림을 일으키는 질환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척추 분리증 </a:t>
            </a:r>
            <a:r>
              <a:rPr lang="en-US" altLang="ko-KR" b="1" dirty="0"/>
              <a:t>: </a:t>
            </a:r>
            <a:br>
              <a:rPr lang="en-US" altLang="ko-KR" sz="1500" dirty="0"/>
            </a:br>
            <a:r>
              <a:rPr lang="ko-KR" altLang="en-US" sz="1500" dirty="0"/>
              <a:t>척추뼈 뒤쪽의 좁은 부분인 협부에 결손이 발생한 상태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척추강 협착증 </a:t>
            </a:r>
            <a:r>
              <a:rPr lang="en-US" altLang="ko-KR" b="1" dirty="0"/>
              <a:t>: </a:t>
            </a:r>
            <a:br>
              <a:rPr lang="en-US" altLang="ko-KR" sz="1500" dirty="0"/>
            </a:br>
            <a:r>
              <a:rPr lang="ko-KR" altLang="en-US" sz="1500" dirty="0"/>
              <a:t>척추관 및 추간공이 좁아져 요통 및 신경증상을 일으키는 질환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FF0000"/>
                </a:solidFill>
              </a:rPr>
              <a:t>척추 측만증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br>
              <a:rPr lang="en-US" altLang="ko-KR" sz="1500" dirty="0"/>
            </a:br>
            <a:r>
              <a:rPr lang="ko-KR" altLang="en-US" sz="1500" dirty="0">
                <a:solidFill>
                  <a:srgbClr val="FF0000"/>
                </a:solidFill>
              </a:rPr>
              <a:t>척추가 </a:t>
            </a:r>
            <a:r>
              <a:rPr lang="en-US" altLang="ko-KR" sz="1500" dirty="0">
                <a:solidFill>
                  <a:srgbClr val="FF0000"/>
                </a:solidFill>
              </a:rPr>
              <a:t>C</a:t>
            </a:r>
            <a:r>
              <a:rPr lang="ko-KR" altLang="en-US" sz="1500" dirty="0">
                <a:solidFill>
                  <a:srgbClr val="FF0000"/>
                </a:solidFill>
              </a:rPr>
              <a:t>자형이나 </a:t>
            </a:r>
            <a:r>
              <a:rPr lang="en-US" altLang="ko-KR" sz="1500" dirty="0">
                <a:solidFill>
                  <a:srgbClr val="FF0000"/>
                </a:solidFill>
              </a:rPr>
              <a:t>S</a:t>
            </a:r>
            <a:r>
              <a:rPr lang="ko-KR" altLang="en-US" sz="1500" dirty="0">
                <a:solidFill>
                  <a:srgbClr val="FF0000"/>
                </a:solidFill>
              </a:rPr>
              <a:t>자형으로 휘어져서 몸이 좌우로 기울거나 돌아가 변형되는 증상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19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40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7FFE7-A42F-4779-B6B2-C83220F72BD1}"/>
              </a:ext>
            </a:extLst>
          </p:cNvPr>
          <p:cNvSpPr txBox="1"/>
          <p:nvPr/>
        </p:nvSpPr>
        <p:spPr>
          <a:xfrm>
            <a:off x="325906" y="1068954"/>
            <a:ext cx="8912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테스트 </a:t>
            </a:r>
            <a:r>
              <a:rPr lang="en-US" altLang="ko-KR" sz="2000" b="1" dirty="0"/>
              <a:t>3 : </a:t>
            </a:r>
            <a:r>
              <a:rPr lang="ko-KR" altLang="en-US" sz="2000" b="1" dirty="0"/>
              <a:t>척추측만증 판단을 위한 실험군과 대조군의 측정 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5BB34-D3C6-4029-8393-BD878E1F4570}"/>
              </a:ext>
            </a:extLst>
          </p:cNvPr>
          <p:cNvSpPr txBox="1"/>
          <p:nvPr/>
        </p:nvSpPr>
        <p:spPr>
          <a:xfrm>
            <a:off x="413684" y="1578420"/>
            <a:ext cx="308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실험군</a:t>
            </a:r>
            <a:r>
              <a:rPr lang="en-US" altLang="ko-KR" b="1" dirty="0"/>
              <a:t>(</a:t>
            </a:r>
            <a:r>
              <a:rPr lang="ko-KR" altLang="en-US" b="1" dirty="0"/>
              <a:t>척추측만증</a:t>
            </a:r>
            <a:r>
              <a:rPr lang="en-US" altLang="ko-KR" b="1" dirty="0"/>
              <a:t>)</a:t>
            </a:r>
            <a:r>
              <a:rPr lang="ko-KR" altLang="en-US" b="1" dirty="0"/>
              <a:t> 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F414D-5DFC-4955-B185-D3D13EEC3AF8}"/>
              </a:ext>
            </a:extLst>
          </p:cNvPr>
          <p:cNvSpPr txBox="1"/>
          <p:nvPr/>
        </p:nvSpPr>
        <p:spPr>
          <a:xfrm>
            <a:off x="3703023" y="1587367"/>
            <a:ext cx="268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대조군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6D9DE-2F0D-40D7-AEF5-0D5A21B1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71" y="2022248"/>
            <a:ext cx="2236475" cy="4597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A3F10D-CE8F-4D55-881B-007C6929E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9" y="2022836"/>
            <a:ext cx="2236190" cy="459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04272-F6FA-48BF-9A30-37AEE4351686}"/>
              </a:ext>
            </a:extLst>
          </p:cNvPr>
          <p:cNvSpPr txBox="1"/>
          <p:nvPr/>
        </p:nvSpPr>
        <p:spPr>
          <a:xfrm>
            <a:off x="6164246" y="6327060"/>
            <a:ext cx="1103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(</a:t>
            </a:r>
            <a:r>
              <a:rPr lang="ko-KR" altLang="en-US" sz="1300" dirty="0"/>
              <a:t>단위 </a:t>
            </a:r>
            <a:r>
              <a:rPr lang="en-US" altLang="ko-KR" sz="1300" dirty="0"/>
              <a:t>: ADC)</a:t>
            </a:r>
            <a:endParaRPr lang="ko-KR" altLang="en-US" sz="1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1C6F0-6198-4224-AA5B-093F31913992}"/>
              </a:ext>
            </a:extLst>
          </p:cNvPr>
          <p:cNvSpPr txBox="1"/>
          <p:nvPr/>
        </p:nvSpPr>
        <p:spPr>
          <a:xfrm>
            <a:off x="6985551" y="2974325"/>
            <a:ext cx="436704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Left_mean : </a:t>
            </a:r>
            <a:r>
              <a:rPr lang="ko-KR" altLang="en-US" dirty="0"/>
              <a:t>좌측 최대 압력 평균 값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Right_mean : </a:t>
            </a:r>
            <a:r>
              <a:rPr lang="ko-KR" altLang="en-US" dirty="0"/>
              <a:t>우측 최대 압력 평균 값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Diff : </a:t>
            </a:r>
            <a:r>
              <a:rPr lang="ko-KR" altLang="en-US" dirty="0"/>
              <a:t>좌측 최대 압력 평균값과 우측</a:t>
            </a:r>
            <a:br>
              <a:rPr lang="en-US" altLang="ko-KR" dirty="0"/>
            </a:br>
            <a:r>
              <a:rPr lang="ko-KR" altLang="en-US" dirty="0"/>
              <a:t>최대 압력 평균값의 차이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C6F912A7-83E2-411C-BF8D-8EDC52285350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980034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41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356790-5F51-4BA4-847D-B738AE542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800080"/>
              </p:ext>
            </p:extLst>
          </p:nvPr>
        </p:nvGraphicFramePr>
        <p:xfrm>
          <a:off x="605646" y="2226681"/>
          <a:ext cx="4943816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6293">
                  <a:extLst>
                    <a:ext uri="{9D8B030D-6E8A-4147-A177-3AD203B41FA5}">
                      <a16:colId xmlns:a16="http://schemas.microsoft.com/office/drawing/2014/main" val="2734954693"/>
                    </a:ext>
                  </a:extLst>
                </a:gridCol>
                <a:gridCol w="1225841">
                  <a:extLst>
                    <a:ext uri="{9D8B030D-6E8A-4147-A177-3AD203B41FA5}">
                      <a16:colId xmlns:a16="http://schemas.microsoft.com/office/drawing/2014/main" val="3616636706"/>
                    </a:ext>
                  </a:extLst>
                </a:gridCol>
                <a:gridCol w="1225841">
                  <a:extLst>
                    <a:ext uri="{9D8B030D-6E8A-4147-A177-3AD203B41FA5}">
                      <a16:colId xmlns:a16="http://schemas.microsoft.com/office/drawing/2014/main" val="4168392602"/>
                    </a:ext>
                  </a:extLst>
                </a:gridCol>
                <a:gridCol w="1225841">
                  <a:extLst>
                    <a:ext uri="{9D8B030D-6E8A-4147-A177-3AD203B41FA5}">
                      <a16:colId xmlns:a16="http://schemas.microsoft.com/office/drawing/2014/main" val="1368612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날짜</a:t>
                      </a:r>
                      <a:r>
                        <a:rPr lang="en-US" altLang="ko-KR" sz="1500" dirty="0"/>
                        <a:t>(2022)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왼쪽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오른쪽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차이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879.684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927.692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48.008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7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843.294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931.583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88.289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0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871.647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932.364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60.717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70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878.968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936.75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57.782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878.25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937.417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59.167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38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874.879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937.833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62.955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57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평균값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871.1203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933.9398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62.8195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00440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B21BB37-BEFF-4FAA-B59B-76BB7975A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591315"/>
              </p:ext>
            </p:extLst>
          </p:nvPr>
        </p:nvGraphicFramePr>
        <p:xfrm>
          <a:off x="6642538" y="2226681"/>
          <a:ext cx="4943816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6293">
                  <a:extLst>
                    <a:ext uri="{9D8B030D-6E8A-4147-A177-3AD203B41FA5}">
                      <a16:colId xmlns:a16="http://schemas.microsoft.com/office/drawing/2014/main" val="2734954693"/>
                    </a:ext>
                  </a:extLst>
                </a:gridCol>
                <a:gridCol w="1225841">
                  <a:extLst>
                    <a:ext uri="{9D8B030D-6E8A-4147-A177-3AD203B41FA5}">
                      <a16:colId xmlns:a16="http://schemas.microsoft.com/office/drawing/2014/main" val="3616636706"/>
                    </a:ext>
                  </a:extLst>
                </a:gridCol>
                <a:gridCol w="1225841">
                  <a:extLst>
                    <a:ext uri="{9D8B030D-6E8A-4147-A177-3AD203B41FA5}">
                      <a16:colId xmlns:a16="http://schemas.microsoft.com/office/drawing/2014/main" val="4168392602"/>
                    </a:ext>
                  </a:extLst>
                </a:gridCol>
                <a:gridCol w="1225841">
                  <a:extLst>
                    <a:ext uri="{9D8B030D-6E8A-4147-A177-3AD203B41FA5}">
                      <a16:colId xmlns:a16="http://schemas.microsoft.com/office/drawing/2014/main" val="1368612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왼쪽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오른쪽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차이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815.059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803.188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11.871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7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848.483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876.071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27.589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0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809.737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21.263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70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813.895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844.071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30.177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832.7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854.882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22.182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38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11/28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833.389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854.278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20.889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57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평균값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825.5438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843.915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18.37117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0044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25BB34-D3C6-4029-8393-BD878E1F4570}"/>
              </a:ext>
            </a:extLst>
          </p:cNvPr>
          <p:cNvSpPr txBox="1"/>
          <p:nvPr/>
        </p:nvSpPr>
        <p:spPr>
          <a:xfrm>
            <a:off x="1532858" y="1770107"/>
            <a:ext cx="308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실험군</a:t>
            </a:r>
            <a:r>
              <a:rPr lang="en-US" altLang="ko-KR" b="1" dirty="0"/>
              <a:t>(</a:t>
            </a:r>
            <a:r>
              <a:rPr lang="ko-KR" altLang="en-US" b="1" dirty="0"/>
              <a:t>척추측만증</a:t>
            </a:r>
            <a:r>
              <a:rPr lang="en-US" altLang="ko-KR" b="1" dirty="0"/>
              <a:t>)</a:t>
            </a:r>
            <a:r>
              <a:rPr lang="ko-KR" altLang="en-US" b="1" dirty="0"/>
              <a:t> 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F414D-5DFC-4955-B185-D3D13EEC3AF8}"/>
              </a:ext>
            </a:extLst>
          </p:cNvPr>
          <p:cNvSpPr txBox="1"/>
          <p:nvPr/>
        </p:nvSpPr>
        <p:spPr>
          <a:xfrm>
            <a:off x="7889665" y="1775805"/>
            <a:ext cx="244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대조군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7EA33-6638-4CD8-A29E-02194E2A452D}"/>
              </a:ext>
            </a:extLst>
          </p:cNvPr>
          <p:cNvSpPr txBox="1"/>
          <p:nvPr/>
        </p:nvSpPr>
        <p:spPr>
          <a:xfrm>
            <a:off x="325906" y="1068954"/>
            <a:ext cx="8912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테스트 </a:t>
            </a:r>
            <a:r>
              <a:rPr lang="en-US" altLang="ko-KR" sz="2000" b="1" dirty="0"/>
              <a:t>3 : </a:t>
            </a:r>
            <a:r>
              <a:rPr lang="ko-KR" altLang="en-US" sz="2000" b="1" dirty="0"/>
              <a:t>척추측만증 판단을 위한 실험군과 대조군의 측정 결과 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4DDAA-F4F4-43A1-8AED-7FF12EF55C73}"/>
              </a:ext>
            </a:extLst>
          </p:cNvPr>
          <p:cNvSpPr txBox="1"/>
          <p:nvPr/>
        </p:nvSpPr>
        <p:spPr>
          <a:xfrm>
            <a:off x="4416560" y="1862744"/>
            <a:ext cx="1369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단위 </a:t>
            </a:r>
            <a:r>
              <a:rPr lang="en-US" altLang="ko-KR" sz="1500" dirty="0"/>
              <a:t>: ADC)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526CB-9079-44CF-8459-74A2DD39D3F6}"/>
              </a:ext>
            </a:extLst>
          </p:cNvPr>
          <p:cNvSpPr txBox="1"/>
          <p:nvPr/>
        </p:nvSpPr>
        <p:spPr>
          <a:xfrm>
            <a:off x="10433731" y="1853318"/>
            <a:ext cx="1369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단위 </a:t>
            </a:r>
            <a:r>
              <a:rPr lang="en-US" altLang="ko-KR" sz="1500" dirty="0"/>
              <a:t>: ADC)</a:t>
            </a:r>
            <a:endParaRPr lang="ko-KR" altLang="en-US" sz="1500" dirty="0"/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BAA510AC-2659-47B3-9B6A-F548E4AFC145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539636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42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C82A4-2E1A-4582-A5DF-80597F743044}"/>
              </a:ext>
            </a:extLst>
          </p:cNvPr>
          <p:cNvSpPr txBox="1"/>
          <p:nvPr/>
        </p:nvSpPr>
        <p:spPr>
          <a:xfrm>
            <a:off x="2758515" y="2242973"/>
            <a:ext cx="66743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실험군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척추측만증</a:t>
            </a:r>
            <a:r>
              <a:rPr lang="en-US" altLang="ko-KR" sz="2500" b="1" dirty="0"/>
              <a:t>)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vs </a:t>
            </a:r>
            <a:r>
              <a:rPr lang="ko-KR" altLang="en-US" sz="2500" b="1" dirty="0"/>
              <a:t>대조군 데이터 해석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23601-A739-4FC5-A38A-6CBD8BCE915E}"/>
              </a:ext>
            </a:extLst>
          </p:cNvPr>
          <p:cNvSpPr txBox="1"/>
          <p:nvPr/>
        </p:nvSpPr>
        <p:spPr>
          <a:xfrm>
            <a:off x="630315" y="3067546"/>
            <a:ext cx="5308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실험군 데이터 차이의 최소값 </a:t>
            </a:r>
            <a:r>
              <a:rPr lang="en-US" altLang="ko-KR" dirty="0"/>
              <a:t>: 48.008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실험군 데이터 차이의 최대값 </a:t>
            </a:r>
            <a:r>
              <a:rPr lang="en-US" altLang="ko-KR" dirty="0"/>
              <a:t>: 88.289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실험군 데이터 차이의 평균값 </a:t>
            </a:r>
            <a:r>
              <a:rPr lang="en-US" altLang="ko-KR" dirty="0"/>
              <a:t>: 62.8195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C49BB-99C4-4F95-8AB7-4A05B8374F1A}"/>
              </a:ext>
            </a:extLst>
          </p:cNvPr>
          <p:cNvSpPr txBox="1"/>
          <p:nvPr/>
        </p:nvSpPr>
        <p:spPr>
          <a:xfrm>
            <a:off x="6216008" y="3067546"/>
            <a:ext cx="5308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대조군 데이터 차이의 최소값 </a:t>
            </a:r>
            <a:r>
              <a:rPr lang="en-US" altLang="ko-KR" dirty="0"/>
              <a:t>: 11.871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대조군 데이터 차이의 최대값 </a:t>
            </a:r>
            <a:r>
              <a:rPr lang="en-US" altLang="ko-KR" dirty="0"/>
              <a:t>: 30.177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대조군 데이터 차이의 평균값 </a:t>
            </a:r>
            <a:r>
              <a:rPr lang="en-US" altLang="ko-KR" dirty="0"/>
              <a:t>: 18.37117</a:t>
            </a:r>
            <a:endParaRPr lang="ko-KR" altLang="en-US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FD1E84F-1A50-48A9-B6CE-E6C56B48DCF6}"/>
              </a:ext>
            </a:extLst>
          </p:cNvPr>
          <p:cNvSpPr/>
          <p:nvPr/>
        </p:nvSpPr>
        <p:spPr>
          <a:xfrm>
            <a:off x="5911048" y="4266032"/>
            <a:ext cx="369903" cy="346229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54D16-3806-422A-BC6C-815E776DA8D8}"/>
              </a:ext>
            </a:extLst>
          </p:cNvPr>
          <p:cNvSpPr txBox="1"/>
          <p:nvPr/>
        </p:nvSpPr>
        <p:spPr>
          <a:xfrm>
            <a:off x="2019220" y="4815449"/>
            <a:ext cx="81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실험군 데이터 차이의 최소값의 </a:t>
            </a:r>
            <a:r>
              <a:rPr lang="en-US" altLang="ko-KR" dirty="0"/>
              <a:t>48(ADC)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척추측만증 판단의 기준으로 마련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7006F-A1AF-4879-B240-13F7C758DC1D}"/>
              </a:ext>
            </a:extLst>
          </p:cNvPr>
          <p:cNvSpPr txBox="1"/>
          <p:nvPr/>
        </p:nvSpPr>
        <p:spPr>
          <a:xfrm>
            <a:off x="325906" y="1068954"/>
            <a:ext cx="8912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테스트 </a:t>
            </a:r>
            <a:r>
              <a:rPr lang="en-US" altLang="ko-KR" sz="2000" b="1" dirty="0"/>
              <a:t>3 : </a:t>
            </a:r>
            <a:r>
              <a:rPr lang="ko-KR" altLang="en-US" sz="2000" b="1" dirty="0"/>
              <a:t>척추측만증 판단을 위한 실험군과 대조군의 측정 결과 비교</a:t>
            </a: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79E36BA7-5AC3-42B1-B81C-C1CF6E02A64C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029B4-CE8E-4BB2-8E73-F853E90E4ABE}"/>
              </a:ext>
            </a:extLst>
          </p:cNvPr>
          <p:cNvSpPr txBox="1"/>
          <p:nvPr/>
        </p:nvSpPr>
        <p:spPr>
          <a:xfrm>
            <a:off x="10172180" y="2651862"/>
            <a:ext cx="1369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단위 </a:t>
            </a:r>
            <a:r>
              <a:rPr lang="en-US" altLang="ko-KR" sz="1500" dirty="0"/>
              <a:t>: ADC)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14090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43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D0B28-00B9-4DEA-A87C-A1AFADE3A928}"/>
              </a:ext>
            </a:extLst>
          </p:cNvPr>
          <p:cNvSpPr txBox="1"/>
          <p:nvPr/>
        </p:nvSpPr>
        <p:spPr>
          <a:xfrm>
            <a:off x="509759" y="1190472"/>
            <a:ext cx="2985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최종 구성 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AA4456-1299-4EF8-85BC-D7182FB3BF94}"/>
              </a:ext>
            </a:extLst>
          </p:cNvPr>
          <p:cNvSpPr/>
          <p:nvPr/>
        </p:nvSpPr>
        <p:spPr>
          <a:xfrm>
            <a:off x="2313930" y="2254928"/>
            <a:ext cx="1322772" cy="37286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장치 착용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623632C-05D8-43B5-96E7-E7916E2E3DBC}"/>
              </a:ext>
            </a:extLst>
          </p:cNvPr>
          <p:cNvSpPr/>
          <p:nvPr/>
        </p:nvSpPr>
        <p:spPr>
          <a:xfrm>
            <a:off x="2007651" y="3008051"/>
            <a:ext cx="1935330" cy="37286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어플리케이션 작동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C5DF83-ECB4-4320-BE2A-88769A142250}"/>
              </a:ext>
            </a:extLst>
          </p:cNvPr>
          <p:cNvSpPr/>
          <p:nvPr/>
        </p:nvSpPr>
        <p:spPr>
          <a:xfrm>
            <a:off x="2327442" y="3761174"/>
            <a:ext cx="1295748" cy="37286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측정 시작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6CA3C81-4F43-462E-8805-89BE8CDA4640}"/>
              </a:ext>
            </a:extLst>
          </p:cNvPr>
          <p:cNvSpPr/>
          <p:nvPr/>
        </p:nvSpPr>
        <p:spPr>
          <a:xfrm>
            <a:off x="2327442" y="4514297"/>
            <a:ext cx="1295748" cy="37286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측정 종료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0E86C3-B462-4151-8E7B-61EE946477AA}"/>
              </a:ext>
            </a:extLst>
          </p:cNvPr>
          <p:cNvSpPr/>
          <p:nvPr/>
        </p:nvSpPr>
        <p:spPr>
          <a:xfrm>
            <a:off x="1950143" y="5267418"/>
            <a:ext cx="2050347" cy="37286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시각화 결과 확인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5D89AC-C413-40EE-B920-3313EAE29A01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2975316" y="2627790"/>
            <a:ext cx="0" cy="3802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B542E05-1161-463D-AE0C-420B40CD38CC}"/>
              </a:ext>
            </a:extLst>
          </p:cNvPr>
          <p:cNvCxnSpPr/>
          <p:nvPr/>
        </p:nvCxnSpPr>
        <p:spPr>
          <a:xfrm>
            <a:off x="2975316" y="3380913"/>
            <a:ext cx="0" cy="3802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1EE38D6-FCDF-4E5C-878B-323F49291298}"/>
              </a:ext>
            </a:extLst>
          </p:cNvPr>
          <p:cNvCxnSpPr/>
          <p:nvPr/>
        </p:nvCxnSpPr>
        <p:spPr>
          <a:xfrm>
            <a:off x="2975316" y="4134036"/>
            <a:ext cx="0" cy="3802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CE417EA-49C5-494C-8F56-9390DFD57F60}"/>
              </a:ext>
            </a:extLst>
          </p:cNvPr>
          <p:cNvCxnSpPr/>
          <p:nvPr/>
        </p:nvCxnSpPr>
        <p:spPr>
          <a:xfrm>
            <a:off x="2975316" y="4887157"/>
            <a:ext cx="0" cy="3802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04883B-B813-41E8-85AB-A39E852584A2}"/>
              </a:ext>
            </a:extLst>
          </p:cNvPr>
          <p:cNvSpPr txBox="1"/>
          <p:nvPr/>
        </p:nvSpPr>
        <p:spPr>
          <a:xfrm>
            <a:off x="5152298" y="2769077"/>
            <a:ext cx="6200302" cy="211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성인 남성 기준</a:t>
            </a:r>
            <a:r>
              <a:rPr lang="en-US" altLang="ko-KR" dirty="0"/>
              <a:t>, </a:t>
            </a:r>
            <a:r>
              <a:rPr lang="ko-KR" altLang="en-US" dirty="0"/>
              <a:t>족저압 측정값과 그 차이를 시각화 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척추측만증 판단기준 </a:t>
            </a:r>
            <a:r>
              <a:rPr lang="en-US" altLang="ko-KR" dirty="0"/>
              <a:t>20</a:t>
            </a:r>
            <a:r>
              <a:rPr lang="ko-KR" altLang="en-US" dirty="0"/>
              <a:t>도에 대해</a:t>
            </a:r>
            <a:r>
              <a:rPr lang="en-US" altLang="ko-KR" dirty="0"/>
              <a:t> 48(ADC)</a:t>
            </a:r>
            <a:r>
              <a:rPr lang="ko-KR" altLang="en-US" dirty="0"/>
              <a:t>값을 </a:t>
            </a:r>
            <a:br>
              <a:rPr lang="en-US" altLang="ko-KR" dirty="0"/>
            </a:br>
            <a:r>
              <a:rPr lang="ko-KR" altLang="en-US" dirty="0"/>
              <a:t>기준으로 척추측만증의 정도 확인 가능 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pc="-1" dirty="0">
                <a:solidFill>
                  <a:srgbClr val="FF0000"/>
                </a:solidFill>
                <a:latin typeface="Arial"/>
                <a:ea typeface="DejaVu Sans"/>
              </a:rPr>
              <a:t>값비싼 장치를 이용하지 않고 간단한 자가 측정법을 </a:t>
            </a:r>
            <a:br>
              <a:rPr lang="en-US" altLang="ko-KR" spc="-1" dirty="0">
                <a:solidFill>
                  <a:srgbClr val="FF0000"/>
                </a:solidFill>
                <a:latin typeface="Arial"/>
                <a:ea typeface="DejaVu Sans"/>
              </a:rPr>
            </a:br>
            <a:r>
              <a:rPr lang="ko-KR" altLang="en-US" spc="-1" dirty="0">
                <a:solidFill>
                  <a:srgbClr val="FF0000"/>
                </a:solidFill>
                <a:latin typeface="Arial"/>
                <a:ea typeface="DejaVu Sans"/>
              </a:rPr>
              <a:t>통해 척추 측만 정도를 추적 관찰할 수 있는 장치</a:t>
            </a:r>
            <a:endParaRPr lang="en-US" altLang="ko-KR" spc="-1" dirty="0">
              <a:solidFill>
                <a:srgbClr val="FF0000"/>
              </a:solidFill>
              <a:latin typeface="Arial"/>
              <a:ea typeface="DejaVu Sans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4A4416D7-318F-401A-B19D-55669548CA84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692031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44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94F13-B681-40D8-9852-CA4D880CA2BC}"/>
              </a:ext>
            </a:extLst>
          </p:cNvPr>
          <p:cNvSpPr txBox="1"/>
          <p:nvPr/>
        </p:nvSpPr>
        <p:spPr>
          <a:xfrm>
            <a:off x="482980" y="1216264"/>
            <a:ext cx="9112469" cy="1870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초안 구성 시 발생했던 한계 및 문제점</a:t>
            </a:r>
            <a:endParaRPr lang="en-US" altLang="ko-KR" sz="2000" b="1" dirty="0"/>
          </a:p>
          <a:p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Arduino Nano 33 IoT – Computer </a:t>
            </a:r>
            <a:r>
              <a:rPr lang="ko-KR" altLang="en-US" dirty="0"/>
              <a:t>간 블루투스 통신 방법을 찾을 수 없음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추가적인 모듈을 통한 </a:t>
            </a:r>
            <a:r>
              <a:rPr lang="en-US" altLang="ko-KR" dirty="0"/>
              <a:t>Computer(Serial) – Arduino(Central)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WiFiNINA library</a:t>
            </a:r>
            <a:r>
              <a:rPr lang="ko-KR" altLang="en-US" dirty="0"/>
              <a:t>를 통한</a:t>
            </a:r>
            <a:r>
              <a:rPr lang="en-US" altLang="ko-KR" dirty="0"/>
              <a:t> WIFI </a:t>
            </a:r>
            <a:r>
              <a:rPr lang="ko-KR" altLang="en-US" dirty="0"/>
              <a:t>통신방식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809F7-ED87-40D0-9607-F03CAB2793E5}"/>
              </a:ext>
            </a:extLst>
          </p:cNvPr>
          <p:cNvSpPr txBox="1"/>
          <p:nvPr/>
        </p:nvSpPr>
        <p:spPr>
          <a:xfrm>
            <a:off x="482980" y="3366759"/>
            <a:ext cx="10481926" cy="23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마련한 개선방향</a:t>
            </a:r>
            <a:endParaRPr lang="en-US" altLang="ko-KR" sz="2000" b="1" dirty="0"/>
          </a:p>
          <a:p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App Inventor</a:t>
            </a:r>
            <a:r>
              <a:rPr lang="ko-KR" altLang="en-US" dirty="0"/>
              <a:t>에 </a:t>
            </a:r>
            <a:r>
              <a:rPr lang="en-US" altLang="ko-KR" dirty="0"/>
              <a:t>ArduinoBLE extension</a:t>
            </a:r>
            <a:r>
              <a:rPr lang="ko-KR" altLang="en-US" dirty="0"/>
              <a:t>을 추가하면 </a:t>
            </a:r>
            <a:br>
              <a:rPr lang="en-US" altLang="ko-KR" dirty="0"/>
            </a:br>
            <a:r>
              <a:rPr lang="en-US" altLang="ko-KR" dirty="0"/>
              <a:t>Arduino Nano 33 IoT – Mobile </a:t>
            </a:r>
            <a:r>
              <a:rPr lang="ko-KR" altLang="en-US" dirty="0"/>
              <a:t>간 블루투스 통신 가능한 것을 확인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먼저 </a:t>
            </a:r>
            <a:r>
              <a:rPr lang="en-US" altLang="ko-KR" dirty="0"/>
              <a:t>App Inventor</a:t>
            </a:r>
            <a:r>
              <a:rPr lang="ko-KR" altLang="en-US" dirty="0"/>
              <a:t>를 통해 데이터 전송 및 시각화 어플리케이션을 만들고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이후 </a:t>
            </a:r>
            <a:r>
              <a:rPr lang="en-US" altLang="ko-KR" dirty="0"/>
              <a:t>MQTT</a:t>
            </a:r>
            <a:r>
              <a:rPr lang="ko-KR" altLang="en-US" dirty="0"/>
              <a:t>에 대한 학습이 완료되면 컴퓨터 </a:t>
            </a:r>
            <a:r>
              <a:rPr lang="en-US" altLang="ko-KR" dirty="0"/>
              <a:t>– </a:t>
            </a:r>
            <a:r>
              <a:rPr lang="ko-KR" altLang="en-US" dirty="0"/>
              <a:t>아두이노 간 와이파이 통신 기능을 추가하고자 함  </a:t>
            </a: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68D167AF-1DB4-45E6-B6AD-093C93B11664}"/>
              </a:ext>
            </a:extLst>
          </p:cNvPr>
          <p:cNvSpPr/>
          <p:nvPr/>
        </p:nvSpPr>
        <p:spPr>
          <a:xfrm>
            <a:off x="7090807" y="2397370"/>
            <a:ext cx="363984" cy="159798"/>
          </a:xfrm>
          <a:prstGeom prst="left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04C23-0E5C-4488-9D1C-0497155ADDD7}"/>
              </a:ext>
            </a:extLst>
          </p:cNvPr>
          <p:cNvSpPr txBox="1"/>
          <p:nvPr/>
        </p:nvSpPr>
        <p:spPr>
          <a:xfrm>
            <a:off x="7549383" y="2294092"/>
            <a:ext cx="358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Arduino(Bluetooth - Peripheral)</a:t>
            </a:r>
            <a:endParaRPr lang="ko-KR" altLang="en-US" dirty="0"/>
          </a:p>
        </p:txBody>
      </p: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6E8CF10B-D02C-416E-8B17-30E316E012C7}"/>
              </a:ext>
            </a:extLst>
          </p:cNvPr>
          <p:cNvSpPr/>
          <p:nvPr/>
        </p:nvSpPr>
        <p:spPr>
          <a:xfrm>
            <a:off x="5039214" y="2822452"/>
            <a:ext cx="363984" cy="159798"/>
          </a:xfrm>
          <a:prstGeom prst="left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7F38B-AADD-4897-9B42-2E33A51F15E9}"/>
              </a:ext>
            </a:extLst>
          </p:cNvPr>
          <p:cNvSpPr txBox="1"/>
          <p:nvPr/>
        </p:nvSpPr>
        <p:spPr>
          <a:xfrm>
            <a:off x="5403198" y="2711304"/>
            <a:ext cx="490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MQTT</a:t>
            </a:r>
            <a:r>
              <a:rPr lang="ko-KR" altLang="en-US" dirty="0"/>
              <a:t>에 대한 추가적인 학습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A433B-2356-46CE-A828-08BE22EDDE53}"/>
              </a:ext>
            </a:extLst>
          </p:cNvPr>
          <p:cNvSpPr txBox="1"/>
          <p:nvPr/>
        </p:nvSpPr>
        <p:spPr>
          <a:xfrm>
            <a:off x="482980" y="6079521"/>
            <a:ext cx="10869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MQTT : IOT</a:t>
            </a:r>
            <a:r>
              <a:rPr lang="ko-KR" altLang="en-US" sz="1200" dirty="0"/>
              <a:t>를 위한 프로토콜로서</a:t>
            </a:r>
            <a:r>
              <a:rPr lang="en-US" altLang="ko-KR" sz="1200" dirty="0"/>
              <a:t>, </a:t>
            </a:r>
            <a:r>
              <a:rPr lang="ko-KR" altLang="en-US" sz="1200" dirty="0"/>
              <a:t>최소한의 전력과 패킷량으로 통신하는 프로토콜</a:t>
            </a:r>
            <a:r>
              <a:rPr lang="en-US" altLang="ko-KR" sz="1200" dirty="0"/>
              <a:t>. IOT</a:t>
            </a:r>
            <a:r>
              <a:rPr lang="ko-KR" altLang="en-US" sz="1200" dirty="0"/>
              <a:t>와 모바일 어플리케이션 등의 통신에 매우 적합한 프로토콜</a:t>
            </a: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4082F23-0BC1-4A7E-B594-E02A2FCDCE46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955295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45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D0B28-00B9-4DEA-A87C-A1AFADE3A928}"/>
              </a:ext>
            </a:extLst>
          </p:cNvPr>
          <p:cNvSpPr txBox="1"/>
          <p:nvPr/>
        </p:nvSpPr>
        <p:spPr>
          <a:xfrm>
            <a:off x="991039" y="1644185"/>
            <a:ext cx="350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프로젝트의 한계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FFED0-6166-4ACF-AACB-C8B71B04E0DE}"/>
              </a:ext>
            </a:extLst>
          </p:cNvPr>
          <p:cNvSpPr txBox="1"/>
          <p:nvPr/>
        </p:nvSpPr>
        <p:spPr>
          <a:xfrm>
            <a:off x="1022571" y="2266250"/>
            <a:ext cx="10209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실험군과 대조군의 측정 데이터 수의 부족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 등 다양한 표본에 따른 측정 데이터 수의 부족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제한된 조건으로 인해 척추측만증 판단에 대한 통계적으로 유의미한 판단을 내리기 어려움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성인 남성</a:t>
            </a:r>
            <a:r>
              <a:rPr lang="en-US" altLang="ko-KR" dirty="0"/>
              <a:t>, 20</a:t>
            </a:r>
            <a:r>
              <a:rPr lang="ko-KR" altLang="en-US" dirty="0"/>
              <a:t>대</a:t>
            </a:r>
            <a:r>
              <a:rPr lang="en-US" altLang="ko-KR" dirty="0"/>
              <a:t>, </a:t>
            </a:r>
            <a:r>
              <a:rPr lang="ko-KR" altLang="en-US" dirty="0"/>
              <a:t>척추측만증 </a:t>
            </a:r>
            <a:r>
              <a:rPr lang="en-US" altLang="ko-KR" dirty="0"/>
              <a:t>20</a:t>
            </a:r>
            <a:r>
              <a:rPr lang="ko-KR" altLang="en-US" dirty="0"/>
              <a:t>도에 대한 모델만 형성하였음 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대조군 데이터 측정 시</a:t>
            </a:r>
            <a:r>
              <a:rPr lang="en-US" altLang="ko-KR" dirty="0"/>
              <a:t>,</a:t>
            </a:r>
            <a:r>
              <a:rPr lang="ko-KR" altLang="en-US" dirty="0"/>
              <a:t> 신발 사이즈를 확인하지 못하여 실험 결과에 영향을 끼침 </a:t>
            </a:r>
            <a:endParaRPr lang="en-US" altLang="ko-KR" dirty="0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68F99B3E-9B36-49AE-94C8-291C7C9EE155}"/>
              </a:ext>
            </a:extLst>
          </p:cNvPr>
          <p:cNvSpPr/>
          <p:nvPr/>
        </p:nvSpPr>
        <p:spPr>
          <a:xfrm>
            <a:off x="0" y="95428"/>
            <a:ext cx="2823411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07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lang="en-US" sz="3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325357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46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48126" y="95428"/>
            <a:ext cx="6529137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08 </a:t>
            </a:r>
            <a:r>
              <a:rPr lang="ko-KR" altLang="en-US" sz="300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프로젝트 일정 및 역할 분담</a:t>
            </a:r>
            <a:endParaRPr lang="en-US" sz="3000" b="0" strike="noStrike" spc="-1" dirty="0">
              <a:latin typeface="Noto Sans CJK KR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D008BB-F239-4755-A267-50AC8EBBE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270888"/>
              </p:ext>
            </p:extLst>
          </p:nvPr>
        </p:nvGraphicFramePr>
        <p:xfrm>
          <a:off x="154338" y="968586"/>
          <a:ext cx="11895123" cy="55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64">
                  <a:extLst>
                    <a:ext uri="{9D8B030D-6E8A-4147-A177-3AD203B41FA5}">
                      <a16:colId xmlns:a16="http://schemas.microsoft.com/office/drawing/2014/main" val="2221180397"/>
                    </a:ext>
                  </a:extLst>
                </a:gridCol>
                <a:gridCol w="1895945">
                  <a:extLst>
                    <a:ext uri="{9D8B030D-6E8A-4147-A177-3AD203B41FA5}">
                      <a16:colId xmlns:a16="http://schemas.microsoft.com/office/drawing/2014/main" val="1211733007"/>
                    </a:ext>
                  </a:extLst>
                </a:gridCol>
                <a:gridCol w="696470">
                  <a:extLst>
                    <a:ext uri="{9D8B030D-6E8A-4147-A177-3AD203B41FA5}">
                      <a16:colId xmlns:a16="http://schemas.microsoft.com/office/drawing/2014/main" val="2179360113"/>
                    </a:ext>
                  </a:extLst>
                </a:gridCol>
                <a:gridCol w="567494">
                  <a:extLst>
                    <a:ext uri="{9D8B030D-6E8A-4147-A177-3AD203B41FA5}">
                      <a16:colId xmlns:a16="http://schemas.microsoft.com/office/drawing/2014/main" val="909215518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3460043853"/>
                    </a:ext>
                  </a:extLst>
                </a:gridCol>
                <a:gridCol w="214760">
                  <a:extLst>
                    <a:ext uri="{9D8B030D-6E8A-4147-A177-3AD203B41FA5}">
                      <a16:colId xmlns:a16="http://schemas.microsoft.com/office/drawing/2014/main" val="39661491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998613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173742003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64557510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68878368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80852677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83905856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95362610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265799712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22267335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8521300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39367800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600702924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2871493455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354450740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374073936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829666799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94721770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126840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310739293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242402974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259956456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06282953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89708874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31010404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204577520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15416677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18111937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7218657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47795043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213409762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026916220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62312355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22357345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183790873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770330888"/>
                    </a:ext>
                  </a:extLst>
                </a:gridCol>
              </a:tblGrid>
              <a:tr h="324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WBS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21427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0304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프로젝트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03/11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11/30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1383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1.1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프로젝트 범위정의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03/11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03/18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52004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1.1.1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계획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03/11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03/18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8184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1.2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프로젝트 수행 및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교차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03/18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298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1.2.1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03/18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7145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1.2.2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04/08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01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1.2.3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05/06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257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1.2.4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06/20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6968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1.2.5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월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09/19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59625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1.2.6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10/24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771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1.2.7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3768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1.2.8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12/05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5552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1.3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프로젝트 종료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11/25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12/05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4229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1.3.1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검수 및 프로젝트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11/25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11/30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7941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1.3.2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최종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12/05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38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894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47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6529137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08 </a:t>
            </a:r>
            <a:r>
              <a:rPr lang="ko-KR" altLang="en-US" sz="300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프로젝트 일정 및 역할 분담</a:t>
            </a:r>
            <a:endParaRPr lang="en-US" sz="3000" b="0" strike="noStrike" spc="-1" dirty="0">
              <a:latin typeface="Noto Sans CJK KR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D008BB-F239-4755-A267-50AC8EBBE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304383"/>
              </p:ext>
            </p:extLst>
          </p:nvPr>
        </p:nvGraphicFramePr>
        <p:xfrm>
          <a:off x="154338" y="854286"/>
          <a:ext cx="11895123" cy="586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462">
                  <a:extLst>
                    <a:ext uri="{9D8B030D-6E8A-4147-A177-3AD203B41FA5}">
                      <a16:colId xmlns:a16="http://schemas.microsoft.com/office/drawing/2014/main" val="2221180397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211733007"/>
                    </a:ext>
                  </a:extLst>
                </a:gridCol>
                <a:gridCol w="642717">
                  <a:extLst>
                    <a:ext uri="{9D8B030D-6E8A-4147-A177-3AD203B41FA5}">
                      <a16:colId xmlns:a16="http://schemas.microsoft.com/office/drawing/2014/main" val="2179360113"/>
                    </a:ext>
                  </a:extLst>
                </a:gridCol>
                <a:gridCol w="567494">
                  <a:extLst>
                    <a:ext uri="{9D8B030D-6E8A-4147-A177-3AD203B41FA5}">
                      <a16:colId xmlns:a16="http://schemas.microsoft.com/office/drawing/2014/main" val="909215518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3460043853"/>
                    </a:ext>
                  </a:extLst>
                </a:gridCol>
                <a:gridCol w="214760">
                  <a:extLst>
                    <a:ext uri="{9D8B030D-6E8A-4147-A177-3AD203B41FA5}">
                      <a16:colId xmlns:a16="http://schemas.microsoft.com/office/drawing/2014/main" val="39661491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998613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173742003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64557510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68878368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80852677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83905856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95362610"/>
                    </a:ext>
                  </a:extLst>
                </a:gridCol>
                <a:gridCol w="214760">
                  <a:extLst>
                    <a:ext uri="{9D8B030D-6E8A-4147-A177-3AD203B41FA5}">
                      <a16:colId xmlns:a16="http://schemas.microsoft.com/office/drawing/2014/main" val="2657997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2267335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8521300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39367800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600702924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2871493455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354450740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374073936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829666799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94721770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1268407"/>
                    </a:ext>
                  </a:extLst>
                </a:gridCol>
                <a:gridCol w="214760">
                  <a:extLst>
                    <a:ext uri="{9D8B030D-6E8A-4147-A177-3AD203B41FA5}">
                      <a16:colId xmlns:a16="http://schemas.microsoft.com/office/drawing/2014/main" val="33107392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402974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259956456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06282953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89708874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231010404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204577520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15416677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118111937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7218657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47795043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213409762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4026916220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623123557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223573451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3183790873"/>
                    </a:ext>
                  </a:extLst>
                </a:gridCol>
                <a:gridCol w="211520">
                  <a:extLst>
                    <a:ext uri="{9D8B030D-6E8A-4147-A177-3AD203B41FA5}">
                      <a16:colId xmlns:a16="http://schemas.microsoft.com/office/drawing/2014/main" val="770330888"/>
                    </a:ext>
                  </a:extLst>
                </a:gridCol>
              </a:tblGrid>
              <a:tr h="324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WBS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21427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030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시스템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05/06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11/30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138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2.1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05/06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05/27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52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2.1.1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하드웨어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05/06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05/27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818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2.1.2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05/06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05/27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298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2.2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05/27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714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2.2.1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하드웨어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05/27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0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2.2.1.1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기본 회로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05/27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06/03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25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2.2.1.2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최종 회로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07/01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10/01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696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2.2.1.3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센서 부착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이도경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10/01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596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2.2.2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06/08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77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2.2.2.1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테스트 시나리오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06/08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06/10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376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2.2.2.2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블루투스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08/01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08/07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555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2.2.2.3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데이터 처리 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08/08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08/15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422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2.2.2.4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TinyDB </a:t>
                      </a:r>
                      <a:r>
                        <a:rPr lang="ko-KR" altLang="en-US" sz="1200" dirty="0"/>
                        <a:t>저장 블록처리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08/17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08/23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794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2.2.2.5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시각화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08/24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08/30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38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2.2.2.6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소프트웨어 오류 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09/01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656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2.3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09/01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033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2.3.1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소프트웨어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정석규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09/01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9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2.3.2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종합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11/30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783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384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48</a:t>
            </a:fld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4507832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09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참고 문헌 및 논문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F350B-468B-4332-8EF9-19A56847D11D}"/>
              </a:ext>
            </a:extLst>
          </p:cNvPr>
          <p:cNvSpPr txBox="1"/>
          <p:nvPr/>
        </p:nvSpPr>
        <p:spPr>
          <a:xfrm>
            <a:off x="220300" y="922341"/>
            <a:ext cx="1187471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이미지</a:t>
            </a:r>
            <a:endParaRPr lang="en-US" altLang="ko-KR" sz="2500" b="1" dirty="0"/>
          </a:p>
          <a:p>
            <a:endParaRPr lang="en-US" altLang="ko-KR" sz="1500" b="1" spc="-1" dirty="0">
              <a:solidFill>
                <a:srgbClr val="000000"/>
              </a:solidFill>
              <a:latin typeface="Noto Sans CJK KR"/>
              <a:ea typeface="DejaVu Sans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척추측만증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(Scoliosis) image : </a:t>
            </a:r>
            <a:r>
              <a:rPr lang="en-US" altLang="ko-KR" sz="1000" u="sng" spc="-1" dirty="0">
                <a:solidFill>
                  <a:srgbClr val="0563C1"/>
                </a:solidFill>
                <a:latin typeface="Noto Sans CJK KR"/>
                <a:ea typeface="DejaVu Sans"/>
                <a:hlinkClick r:id="rId3"/>
              </a:rPr>
              <a:t>https://www.amc.seoul.kr/asan/healthinfo/disease/diseaseDetail.do?contentId=32565</a:t>
            </a:r>
            <a:endParaRPr lang="en-US" altLang="ko-KR" sz="1000" u="sng" spc="-1" dirty="0">
              <a:solidFill>
                <a:srgbClr val="0563C1"/>
              </a:solidFill>
              <a:latin typeface="Noto Sans CJK KR"/>
              <a:ea typeface="DejaVu Sans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미국척추측만증학회 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image : </a:t>
            </a:r>
            <a:r>
              <a:rPr lang="en-US" altLang="ko-KR" sz="1000" u="sng" spc="-1" dirty="0">
                <a:solidFill>
                  <a:srgbClr val="0563C1"/>
                </a:solidFill>
                <a:latin typeface="Noto Sans CJK KR"/>
                <a:ea typeface="DejaVu Sans"/>
                <a:hlinkClick r:id="rId4"/>
              </a:rPr>
              <a:t>http://www.samsunghospital.com/home/healthInfo/content/contenView.do?CONT_SRC_ID=33852&amp;CONT_SRC=HOMEPAGE&amp;CONT_ID=6571&amp;CONT_CLS_CD=001027</a:t>
            </a:r>
            <a:endParaRPr lang="en-US" altLang="ko-KR" sz="1000" u="sng" spc="-1" dirty="0">
              <a:latin typeface="Noto Sans CJK KR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ea typeface="맑은 고딕"/>
              </a:rPr>
              <a:t>압력센서 </a:t>
            </a:r>
            <a:r>
              <a:rPr lang="en-US" altLang="ko-KR" sz="1000" spc="-1" dirty="0">
                <a:solidFill>
                  <a:srgbClr val="000000"/>
                </a:solidFill>
                <a:ea typeface="맑은 고딕"/>
              </a:rPr>
              <a:t>image : </a:t>
            </a:r>
            <a:r>
              <a:rPr lang="en-US" altLang="ko-KR" sz="1000" u="sng" spc="-1" dirty="0">
                <a:solidFill>
                  <a:srgbClr val="0563C1"/>
                </a:solidFill>
                <a:ea typeface="맑은 고딕"/>
                <a:hlinkClick r:id="rId5"/>
              </a:rPr>
              <a:t>https://kocoafab.cc/tutorial/view/105</a:t>
            </a:r>
            <a:r>
              <a:rPr lang="en-US" altLang="ko-KR" sz="1000" u="sng" spc="-1" dirty="0">
                <a:solidFill>
                  <a:srgbClr val="0563C1"/>
                </a:solidFill>
                <a:ea typeface="맑은 고딕"/>
              </a:rPr>
              <a:t>  </a:t>
            </a:r>
            <a:endParaRPr lang="en-US" altLang="ko-KR" sz="1000" u="sng" spc="-1" dirty="0">
              <a:latin typeface="Noto Sans CJK KR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ea typeface="맑은 고딕"/>
              </a:rPr>
              <a:t>발바닥 </a:t>
            </a:r>
            <a:r>
              <a:rPr lang="en-US" altLang="ko-KR" sz="1000" spc="-1" dirty="0">
                <a:solidFill>
                  <a:srgbClr val="000000"/>
                </a:solidFill>
                <a:ea typeface="맑은 고딕"/>
              </a:rPr>
              <a:t>image : </a:t>
            </a:r>
            <a:r>
              <a:rPr lang="en-US" altLang="ko-KR" sz="1000" u="sng" spc="-1" dirty="0">
                <a:solidFill>
                  <a:srgbClr val="0563C1"/>
                </a:solidFill>
                <a:ea typeface="맑은 고딕"/>
                <a:hlinkClick r:id="rId6"/>
              </a:rPr>
              <a:t>https://v.kakao.com/v/20210531151114558</a:t>
            </a:r>
            <a:r>
              <a:rPr lang="en-US" altLang="ko-KR" sz="1000" u="sng" spc="-1" dirty="0">
                <a:solidFill>
                  <a:srgbClr val="0563C1"/>
                </a:solidFill>
                <a:ea typeface="맑은 고딕"/>
              </a:rPr>
              <a:t>     </a:t>
            </a:r>
          </a:p>
          <a:p>
            <a:r>
              <a:rPr lang="ko-KR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지하웰 족저압 측정 시스템 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image : </a:t>
            </a:r>
            <a:r>
              <a:rPr lang="en-US" altLang="ko-KR" sz="1000" u="sng" spc="-1" dirty="0">
                <a:solidFill>
                  <a:srgbClr val="0563C1"/>
                </a:solidFill>
                <a:latin typeface="Noto Sans CJK KR"/>
                <a:ea typeface="DejaVu Sans"/>
                <a:hlinkClick r:id="rId7"/>
              </a:rPr>
              <a:t>http://www.ghiwell.co.kr/kor/sub/sub02_01_01_new.php?ptype=kor_sub02_01_01</a:t>
            </a:r>
            <a:endParaRPr lang="en-US" altLang="ko-KR" sz="1000" u="sng" spc="-1" dirty="0">
              <a:latin typeface="Noto Sans CJK KR"/>
            </a:endParaRPr>
          </a:p>
          <a:p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Balance Checker </a:t>
            </a:r>
            <a:r>
              <a:rPr lang="ko-KR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족저압 측정 시스템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 : </a:t>
            </a:r>
            <a:r>
              <a:rPr lang="en-US" altLang="ko-KR" sz="1000" u="sng" spc="-1" dirty="0">
                <a:solidFill>
                  <a:srgbClr val="0563C1"/>
                </a:solidFill>
                <a:latin typeface="Noto Sans CJK KR"/>
                <a:ea typeface="DejaVu Sans"/>
                <a:hlinkClick r:id="rId8"/>
              </a:rPr>
              <a:t>https://www.teamelysium.kr/balancechecker/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altLang="ko-KR" sz="1000" spc="-1" dirty="0">
              <a:latin typeface="Noto Sans CJK KR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엑스바디 족저압 측정 시스템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 : </a:t>
            </a:r>
            <a:r>
              <a:rPr lang="en-US" altLang="ko-KR" sz="1000" u="sng" spc="-1" dirty="0">
                <a:solidFill>
                  <a:srgbClr val="0563C1"/>
                </a:solidFill>
                <a:latin typeface="Noto Sans CJK KR"/>
                <a:ea typeface="DejaVu Sans"/>
                <a:hlinkClick r:id="rId9"/>
              </a:rPr>
              <a:t>http://exbody.kr/hospitals/exbody_ga/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altLang="ko-KR" sz="1000" spc="-1" dirty="0">
              <a:latin typeface="Noto Sans CJK KR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아두이노 압력센서 회로 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image : </a:t>
            </a:r>
            <a:r>
              <a:rPr lang="en-US" altLang="ko-KR" sz="1000" u="sng" spc="-1" dirty="0">
                <a:solidFill>
                  <a:srgbClr val="0563C1"/>
                </a:solidFill>
                <a:latin typeface="Noto Sans CJK KR"/>
                <a:ea typeface="DejaVu Sans"/>
                <a:hlinkClick r:id="rId10"/>
              </a:rPr>
              <a:t>https://blog.naver.com/PostView.nhn?blogId=roboholic84&amp;logNo=221387405040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altLang="ko-KR" sz="1000" spc="-1" dirty="0">
              <a:latin typeface="Noto Sans CJK KR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다이나 핏 족저압 측정 신</a:t>
            </a:r>
            <a:r>
              <a:rPr lang="ko-KR" altLang="en-US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발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 :  https://url.kr/dnoetz </a:t>
            </a:r>
          </a:p>
          <a:p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Database image : </a:t>
            </a:r>
            <a:r>
              <a:rPr lang="en-US" altLang="ko-KR" sz="1000" u="sng" spc="-1" dirty="0">
                <a:solidFill>
                  <a:srgbClr val="0563C1"/>
                </a:solidFill>
                <a:latin typeface="Noto Sans CJK KR"/>
                <a:ea typeface="DejaVu Sans"/>
                <a:hlinkClick r:id="rId11"/>
              </a:rPr>
              <a:t>https://m.blog.naver.com/qbxlvnf11/221127762091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altLang="ko-KR" sz="1000" spc="-1" dirty="0">
              <a:latin typeface="Noto Sans CJK KR"/>
            </a:endParaRPr>
          </a:p>
          <a:p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Arduino Nano 33 IoT image :  </a:t>
            </a:r>
            <a:r>
              <a:rPr lang="en-US" altLang="ko-KR" sz="1000" u="sng" spc="-1" dirty="0">
                <a:solidFill>
                  <a:srgbClr val="0563C1"/>
                </a:solidFill>
                <a:latin typeface="Noto Sans CJK KR"/>
                <a:ea typeface="DejaVu Sans"/>
                <a:hlinkClick r:id="rId12"/>
              </a:rPr>
              <a:t>https://www.elfadistrelec.no/en/arduino-nano-33-iot-arduino-abx00027/p/30150883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altLang="ko-KR" sz="1000" spc="-1" dirty="0">
              <a:latin typeface="Noto Sans CJK KR"/>
            </a:endParaRPr>
          </a:p>
          <a:p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App Inventor image : </a:t>
            </a:r>
            <a:r>
              <a:rPr lang="en-US" altLang="ko-KR" sz="1000" u="sng" spc="-1" dirty="0">
                <a:solidFill>
                  <a:srgbClr val="0563C1"/>
                </a:solidFill>
                <a:latin typeface="Noto Sans CJK KR"/>
                <a:ea typeface="DejaVu Sans"/>
                <a:hlinkClick r:id="rId13"/>
              </a:rPr>
              <a:t>http://appinventor.mit.edu/explore/ai2/beginner-videos</a:t>
            </a:r>
            <a:r>
              <a:rPr lang="en-US" altLang="ko-KR" sz="1000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altLang="ko-KR" sz="1000" spc="-1" dirty="0">
              <a:latin typeface="Noto Sans CJK KR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ea typeface="맑은 고딕"/>
              </a:rPr>
              <a:t>발바닥 이미지 </a:t>
            </a:r>
            <a:r>
              <a:rPr lang="en-US" altLang="ko-KR" sz="1000" spc="-1" dirty="0">
                <a:solidFill>
                  <a:srgbClr val="000000"/>
                </a:solidFill>
                <a:ea typeface="맑은 고딕"/>
              </a:rPr>
              <a:t>: </a:t>
            </a:r>
            <a:r>
              <a:rPr lang="en-US" altLang="ko-KR" sz="1000" u="sng" spc="-1" dirty="0">
                <a:solidFill>
                  <a:srgbClr val="0563C1"/>
                </a:solidFill>
                <a:ea typeface="맑은 고딕"/>
                <a:hlinkClick r:id="rId6"/>
              </a:rPr>
              <a:t>https://v.kakao.com/v/20210531151114558</a:t>
            </a:r>
            <a:endParaRPr lang="en-US" altLang="ko-KR" sz="1000" u="sng" spc="-1" dirty="0">
              <a:latin typeface="Noto Sans CJK KR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ea typeface="맑은 고딕"/>
              </a:rPr>
              <a:t>운동화 이미지 </a:t>
            </a:r>
            <a:r>
              <a:rPr lang="en-US" altLang="ko-KR" sz="1000" spc="-1" dirty="0">
                <a:solidFill>
                  <a:srgbClr val="000000"/>
                </a:solidFill>
                <a:ea typeface="맑은 고딕"/>
              </a:rPr>
              <a:t>: </a:t>
            </a:r>
            <a:r>
              <a:rPr lang="en-US" altLang="ko-KR" sz="1000" u="sng" spc="-1" dirty="0">
                <a:solidFill>
                  <a:srgbClr val="0563C1"/>
                </a:solidFill>
                <a:ea typeface="맑은 고딕"/>
                <a:hlinkClick r:id="rId14"/>
              </a:rPr>
              <a:t>https://store.musinsa.com/app/goods/1632967/0</a:t>
            </a:r>
            <a:endParaRPr lang="en-US" altLang="ko-KR" sz="1000" u="sng" spc="-1" dirty="0">
              <a:latin typeface="Noto Sans CJK KR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ea typeface="맑은 고딕"/>
              </a:rPr>
              <a:t>압력센서 이미지 </a:t>
            </a:r>
            <a:r>
              <a:rPr lang="en-US" altLang="ko-KR" sz="1000" spc="-1" dirty="0">
                <a:solidFill>
                  <a:srgbClr val="000000"/>
                </a:solidFill>
                <a:ea typeface="맑은 고딕"/>
              </a:rPr>
              <a:t>: </a:t>
            </a:r>
            <a:r>
              <a:rPr lang="en-US" altLang="ko-KR" sz="1000" u="sng" spc="-1" dirty="0">
                <a:solidFill>
                  <a:srgbClr val="0563C1"/>
                </a:solidFill>
                <a:ea typeface="맑은 고딕"/>
                <a:hlinkClick r:id="rId5"/>
              </a:rPr>
              <a:t>https://kocoafab.cc/tutorial/view/105</a:t>
            </a:r>
            <a:endParaRPr lang="en-US" altLang="ko-KR" sz="1000" u="sng" spc="-1" dirty="0">
              <a:latin typeface="Noto Sans CJK KR"/>
            </a:endParaRPr>
          </a:p>
          <a:p>
            <a:r>
              <a:rPr lang="ko-KR" altLang="ko-KR" sz="1000" spc="-1" dirty="0">
                <a:solidFill>
                  <a:srgbClr val="000000"/>
                </a:solidFill>
                <a:ea typeface="맑은 고딕"/>
              </a:rPr>
              <a:t>아두이노 이미지 </a:t>
            </a:r>
            <a:r>
              <a:rPr lang="en-US" altLang="ko-KR" sz="1000" spc="-1" dirty="0">
                <a:solidFill>
                  <a:srgbClr val="000000"/>
                </a:solidFill>
                <a:ea typeface="맑은 고딕"/>
              </a:rPr>
              <a:t>: </a:t>
            </a:r>
            <a:r>
              <a:rPr lang="en-US" altLang="ko-KR" sz="1000" u="sng" spc="-1" dirty="0">
                <a:solidFill>
                  <a:srgbClr val="0563C1"/>
                </a:solidFill>
                <a:ea typeface="맑은 고딕"/>
                <a:hlinkClick r:id="rId15"/>
              </a:rPr>
              <a:t>https://ko.wikipedia.org/wiki/%EC%95%84%EB%91%90%EC%9D%B4%EB%85%B8</a:t>
            </a:r>
            <a:endParaRPr lang="en-US" altLang="ko-KR" sz="1000" u="sng" spc="-1" dirty="0">
              <a:latin typeface="Noto Sans CJK KR"/>
            </a:endParaRPr>
          </a:p>
          <a:p>
            <a:r>
              <a:rPr lang="ko-KR" altLang="en-US" sz="1000" spc="-1" dirty="0">
                <a:solidFill>
                  <a:srgbClr val="000000"/>
                </a:solidFill>
                <a:ea typeface="맑은 고딕"/>
              </a:rPr>
              <a:t>콥 각도 계산 이미지</a:t>
            </a:r>
            <a:r>
              <a:rPr lang="en-US" altLang="ko-KR" sz="1000" spc="-1" dirty="0">
                <a:solidFill>
                  <a:srgbClr val="000000"/>
                </a:solidFill>
                <a:ea typeface="맑은 고딕"/>
              </a:rPr>
              <a:t> : </a:t>
            </a:r>
            <a:r>
              <a:rPr lang="en-US" altLang="ko-KR" sz="1000" dirty="0">
                <a:hlinkClick r:id="rId16"/>
              </a:rPr>
              <a:t>https://blog.naver.com/jeonpilates/221693240978</a:t>
            </a:r>
            <a:endParaRPr lang="en-US" altLang="ko-KR" sz="1000" dirty="0"/>
          </a:p>
          <a:p>
            <a:r>
              <a:rPr lang="en-US" altLang="ko-KR" sz="1000" spc="-1" dirty="0">
                <a:solidFill>
                  <a:srgbClr val="000000"/>
                </a:solidFill>
                <a:ea typeface="맑은 고딕"/>
              </a:rPr>
              <a:t>Arduino nano 33 iot with headers pin maps : </a:t>
            </a:r>
            <a:r>
              <a:rPr lang="en-US" altLang="ko-KR" sz="1000" spc="-1" dirty="0">
                <a:solidFill>
                  <a:srgbClr val="000000"/>
                </a:solidFill>
                <a:ea typeface="맑은 고딕"/>
                <a:hlinkClick r:id="rId17"/>
              </a:rPr>
              <a:t>https://store-usa.arduino.cc/products/arduino-nano-33-iot-with-headers</a:t>
            </a:r>
            <a:endParaRPr lang="en-US" altLang="ko-KR" sz="1000" spc="-1" dirty="0">
              <a:solidFill>
                <a:srgbClr val="000000"/>
              </a:solidFill>
              <a:ea typeface="맑은 고딕"/>
            </a:endParaRPr>
          </a:p>
          <a:p>
            <a:r>
              <a:rPr lang="en-US" altLang="ko-KR" sz="1000" spc="-1" dirty="0">
                <a:solidFill>
                  <a:srgbClr val="000000"/>
                </a:solidFill>
                <a:ea typeface="맑은 고딕"/>
              </a:rPr>
              <a:t>FSR + Aduiono img : </a:t>
            </a:r>
            <a:r>
              <a:rPr lang="en-US" altLang="ko-KR" sz="1000" u="sng" spc="-1" dirty="0">
                <a:solidFill>
                  <a:srgbClr val="0563C1"/>
                </a:solidFill>
                <a:ea typeface="맑은 고딕"/>
                <a:hlinkClick r:id="rId18"/>
              </a:rPr>
              <a:t>https://m.blog.naver.com/PostView.naver?isHttpsRedirect=true&amp;blogId=ubicomputing&amp;logNo=220521260745</a:t>
            </a:r>
            <a:endParaRPr lang="en-US" altLang="ko-KR" sz="1000" u="sng" spc="-1" dirty="0">
              <a:solidFill>
                <a:srgbClr val="0563C1"/>
              </a:solidFill>
              <a:ea typeface="맑은 고딕"/>
            </a:endParaRPr>
          </a:p>
          <a:p>
            <a:endParaRPr lang="en-US" altLang="ko-KR" sz="1000" spc="-1" dirty="0">
              <a:solidFill>
                <a:srgbClr val="0563C1"/>
              </a:solidFill>
              <a:latin typeface="Noto Sans CJK KR"/>
              <a:ea typeface="맑은 고딕"/>
            </a:endParaRPr>
          </a:p>
          <a:p>
            <a:endParaRPr lang="en-US" altLang="ko-KR" sz="1000" u="sng" spc="-1" dirty="0">
              <a:solidFill>
                <a:srgbClr val="0563C1"/>
              </a:solidFill>
              <a:latin typeface="Noto Sans CJK KR"/>
              <a:ea typeface="맑은 고딕"/>
            </a:endParaRPr>
          </a:p>
          <a:p>
            <a:endParaRPr lang="en-US" altLang="ko-KR" sz="1200" dirty="0"/>
          </a:p>
          <a:p>
            <a:r>
              <a:rPr lang="ko-KR" altLang="en-US" sz="2500" b="1" dirty="0"/>
              <a:t>논문</a:t>
            </a:r>
            <a:r>
              <a:rPr lang="en-US" altLang="ko-KR" sz="2500" b="1" dirty="0"/>
              <a:t>/</a:t>
            </a:r>
            <a:r>
              <a:rPr lang="ko-KR" altLang="en-US" sz="2500" b="1" dirty="0"/>
              <a:t>기사</a:t>
            </a:r>
            <a:endParaRPr lang="en-US" altLang="ko-KR" sz="2500" b="1" dirty="0"/>
          </a:p>
          <a:p>
            <a:endParaRPr lang="en-US" altLang="ko-KR" sz="1500" b="1" dirty="0"/>
          </a:p>
          <a:p>
            <a:r>
              <a:rPr lang="ko-KR" altLang="en-US" sz="1000" dirty="0"/>
              <a:t>임성희</a:t>
            </a:r>
            <a:r>
              <a:rPr lang="en-US" altLang="ko-KR" sz="1000" dirty="0"/>
              <a:t>, “</a:t>
            </a:r>
            <a:r>
              <a:rPr lang="ko-KR" altLang="en-US" sz="1000" dirty="0"/>
              <a:t>척추질환 환자 </a:t>
            </a:r>
            <a:r>
              <a:rPr lang="en-US" altLang="ko-KR" sz="1000" dirty="0"/>
              <a:t>5</a:t>
            </a:r>
            <a:r>
              <a:rPr lang="ko-KR" altLang="en-US" sz="1000" dirty="0"/>
              <a:t>년 새 </a:t>
            </a:r>
            <a:r>
              <a:rPr lang="en-US" altLang="ko-KR" sz="1000" dirty="0"/>
              <a:t>112</a:t>
            </a:r>
            <a:r>
              <a:rPr lang="ko-KR" altLang="en-US" sz="1000" dirty="0"/>
              <a:t>만명 증가</a:t>
            </a:r>
            <a:r>
              <a:rPr lang="en-US" altLang="ko-KR" sz="1000" dirty="0"/>
              <a:t>”, </a:t>
            </a:r>
            <a:r>
              <a:rPr lang="ko-KR" altLang="en-US" sz="1000" dirty="0"/>
              <a:t>데이터솜</a:t>
            </a:r>
            <a:r>
              <a:rPr lang="en-US" altLang="ko-KR" sz="1000" dirty="0"/>
              <a:t>, 2020.02.27</a:t>
            </a:r>
            <a:endParaRPr lang="en-US" altLang="ko-KR" sz="1000" b="1" dirty="0"/>
          </a:p>
          <a:p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홍주희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, “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인체 보행 시 양발에 가해지는 압력분포를 통한 자세 뒤틀림 측정 및 분석“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, </a:t>
            </a:r>
            <a:r>
              <a:rPr lang="ko-KR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전기학회논문집 </a:t>
            </a:r>
            <a:r>
              <a:rPr lang="en-US" alt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2016 no.3(2016), pp.487~492</a:t>
            </a:r>
            <a:endParaRPr lang="en-US" altLang="ko-KR" sz="10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450037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574118F4-3C84-471F-997F-E2846CD68BF2}"/>
              </a:ext>
            </a:extLst>
          </p:cNvPr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FCB3AF-2EB1-4C89-AC13-70040EF7CB4E}"/>
              </a:ext>
            </a:extLst>
          </p:cNvPr>
          <p:cNvSpPr/>
          <p:nvPr/>
        </p:nvSpPr>
        <p:spPr>
          <a:xfrm>
            <a:off x="0" y="95428"/>
            <a:ext cx="6778344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10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코드 및 앱인벤터 블록</a:t>
            </a:r>
            <a:endParaRPr lang="en-US" sz="3000" strike="noStrike" spc="-1" dirty="0">
              <a:latin typeface="Noto Sans CJK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A12023-A242-4DA1-8F94-4BA15CD3DEE3}"/>
              </a:ext>
            </a:extLst>
          </p:cNvPr>
          <p:cNvSpPr/>
          <p:nvPr/>
        </p:nvSpPr>
        <p:spPr>
          <a:xfrm>
            <a:off x="888125" y="1702676"/>
            <a:ext cx="103513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078F2"/>
                </a:solidFill>
                <a:latin typeface="Courier New" panose="02070309020205020404" pitchFamily="49" charset="0"/>
              </a:rPr>
              <a:t>#include </a:t>
            </a:r>
            <a:r>
              <a:rPr lang="en-US" altLang="ko-KR" sz="1200" dirty="0">
                <a:solidFill>
                  <a:srgbClr val="50A14F"/>
                </a:solidFill>
                <a:latin typeface="Courier New" panose="02070309020205020404" pitchFamily="49" charset="0"/>
              </a:rPr>
              <a:t>&lt;ArduinoBLE.h&gt;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ko-KR" sz="1200" dirty="0">
              <a:solidFill>
                <a:srgbClr val="383A42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BLEService </a:t>
            </a:r>
            <a:r>
              <a:rPr lang="en-US" altLang="ko-KR" sz="1200" dirty="0" err="1">
                <a:solidFill>
                  <a:srgbClr val="4078F2"/>
                </a:solidFill>
                <a:latin typeface="Courier New" panose="02070309020205020404" pitchFamily="49" charset="0"/>
              </a:rPr>
              <a:t>PressureService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50A14F"/>
                </a:solidFill>
                <a:latin typeface="Courier New" panose="02070309020205020404" pitchFamily="49" charset="0"/>
              </a:rPr>
              <a:t>"46f4e26c-7351-4b3a-843c-223655a571b3"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BLEFloatCharacteristic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4078F2"/>
                </a:solidFill>
                <a:latin typeface="Courier New" panose="02070309020205020404" pitchFamily="49" charset="0"/>
              </a:rPr>
              <a:t>PressureLevel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50A14F"/>
                </a:solidFill>
                <a:latin typeface="Courier New" panose="02070309020205020404" pitchFamily="49" charset="0"/>
              </a:rPr>
              <a:t>"bdacf90a-7099-4086-b2d7-62622399b713"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BLEWrite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|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BLERead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endParaRPr lang="en-US" altLang="ko-KR" sz="1200" dirty="0">
              <a:solidFill>
                <a:srgbClr val="383A42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626A4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sensor_pin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= A2; </a:t>
            </a:r>
          </a:p>
          <a:p>
            <a:r>
              <a:rPr lang="en-US" altLang="ko-KR" sz="1200" dirty="0">
                <a:solidFill>
                  <a:srgbClr val="A626A4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sensor_value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200" dirty="0">
                <a:solidFill>
                  <a:srgbClr val="986801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; </a:t>
            </a:r>
          </a:p>
          <a:p>
            <a:endParaRPr lang="en-US" altLang="ko-KR" sz="1200" dirty="0">
              <a:solidFill>
                <a:srgbClr val="383A42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626A4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4078F2"/>
                </a:solidFill>
                <a:latin typeface="Courier New" panose="02070309020205020404" pitchFamily="49" charset="0"/>
              </a:rPr>
              <a:t>setup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() {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Serial.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begin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986801"/>
                </a:solidFill>
                <a:latin typeface="Courier New" panose="02070309020205020404" pitchFamily="49" charset="0"/>
              </a:rPr>
              <a:t>9600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>
                <a:solidFill>
                  <a:srgbClr val="A626A4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(!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begin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()) {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Serial.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println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50A14F"/>
                </a:solidFill>
                <a:latin typeface="Courier New" panose="02070309020205020404" pitchFamily="49" charset="0"/>
              </a:rPr>
              <a:t>"starting BLE failed!"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200" dirty="0">
                <a:solidFill>
                  <a:srgbClr val="A626A4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 sz="1200" dirty="0">
                <a:solidFill>
                  <a:srgbClr val="986801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} </a:t>
            </a:r>
          </a:p>
          <a:p>
            <a:r>
              <a:rPr lang="en-US" altLang="ko-KR" sz="1200" i="1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i="1" dirty="0">
                <a:solidFill>
                  <a:srgbClr val="A0A1A7"/>
                </a:solidFill>
                <a:latin typeface="Courier New" panose="02070309020205020404" pitchFamily="49" charset="0"/>
              </a:rPr>
              <a:t>// set advertised local name and service UUID: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setLocalName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50A14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 err="1">
                <a:solidFill>
                  <a:srgbClr val="50A14F"/>
                </a:solidFill>
                <a:latin typeface="Courier New" panose="02070309020205020404" pitchFamily="49" charset="0"/>
              </a:rPr>
              <a:t>rightpressure</a:t>
            </a:r>
            <a:r>
              <a:rPr lang="en-US" altLang="ko-KR" sz="1200" dirty="0">
                <a:solidFill>
                  <a:srgbClr val="50A14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setAdvertisedService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PressureService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PressureService.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addCharacteristic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PressureLevel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addService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PressureService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PressureLevel.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writeValue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sensor_value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i="1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i="1" dirty="0">
                <a:solidFill>
                  <a:srgbClr val="A0A1A7"/>
                </a:solidFill>
                <a:latin typeface="Courier New" panose="02070309020205020404" pitchFamily="49" charset="0"/>
              </a:rPr>
              <a:t>// start advertising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advertise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Serial.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println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50A14F"/>
                </a:solidFill>
                <a:latin typeface="Courier New" panose="02070309020205020404" pitchFamily="49" charset="0"/>
              </a:rPr>
              <a:t>"Bluetooth® device active, waiting for connections..."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BBA60-641B-43FF-8253-94087B4C24A9}"/>
              </a:ext>
            </a:extLst>
          </p:cNvPr>
          <p:cNvSpPr txBox="1"/>
          <p:nvPr/>
        </p:nvSpPr>
        <p:spPr>
          <a:xfrm>
            <a:off x="888125" y="984511"/>
            <a:ext cx="3563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dirty="0"/>
              <a:t>Arduino : fsr_ble.ino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344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5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10139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배경과 동기</a:t>
            </a:r>
            <a:endParaRPr lang="en-US" sz="3000" b="0" strike="noStrike" spc="-1" dirty="0">
              <a:latin typeface="Noto Sans CJK KR"/>
            </a:endParaRPr>
          </a:p>
        </p:txBody>
      </p:sp>
      <p:pic>
        <p:nvPicPr>
          <p:cNvPr id="1026" name="Picture 2" descr="a15714ab041eb360be3335625e896d73fb289a1c8389540b2203bd2320012d">
            <a:extLst>
              <a:ext uri="{FF2B5EF4-FFF2-40B4-BE49-F238E27FC236}">
                <a16:creationId xmlns:a16="http://schemas.microsoft.com/office/drawing/2014/main" id="{4D86EA91-F71C-4AF2-93BC-9894487C0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63" y="2177459"/>
            <a:ext cx="3226675" cy="226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A8DF0-897E-474F-9067-9223EADE2335}"/>
              </a:ext>
            </a:extLst>
          </p:cNvPr>
          <p:cNvSpPr txBox="1"/>
          <p:nvPr/>
        </p:nvSpPr>
        <p:spPr>
          <a:xfrm>
            <a:off x="928915" y="989004"/>
            <a:ext cx="43143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척추측만증 연구 주제 선정 배경</a:t>
            </a:r>
            <a:endParaRPr lang="en-US" altLang="ko-KR" sz="2000" b="1" dirty="0"/>
          </a:p>
          <a:p>
            <a:endParaRPr lang="en-US" altLang="ko-KR" sz="20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연구 조원의 척추질환 </a:t>
            </a:r>
            <a:r>
              <a:rPr lang="en-US" altLang="ko-KR" b="1" dirty="0"/>
              <a:t>: </a:t>
            </a:r>
            <a:r>
              <a:rPr lang="ko-KR" altLang="en-US" b="1" dirty="0"/>
              <a:t>척추측만증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18AD0-2804-4277-96B8-96341A2AC052}"/>
              </a:ext>
            </a:extLst>
          </p:cNvPr>
          <p:cNvSpPr txBox="1"/>
          <p:nvPr/>
        </p:nvSpPr>
        <p:spPr>
          <a:xfrm>
            <a:off x="928915" y="4683391"/>
            <a:ext cx="5321168" cy="194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b="1" dirty="0"/>
              <a:t>연구 조원의 척추측만증 상태에 대한 설명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연구 조원</a:t>
            </a:r>
            <a:r>
              <a:rPr lang="en-US" altLang="ko-KR" sz="1500" dirty="0"/>
              <a:t>(</a:t>
            </a:r>
            <a:r>
              <a:rPr lang="ko-KR" altLang="en-US" sz="1500" dirty="0"/>
              <a:t>정석규</a:t>
            </a:r>
            <a:r>
              <a:rPr lang="en-US" altLang="ko-KR" sz="1500" dirty="0"/>
              <a:t>)</a:t>
            </a:r>
            <a:r>
              <a:rPr lang="ko-KR" altLang="en-US" sz="1500" dirty="0"/>
              <a:t>의 실제 척추 </a:t>
            </a:r>
            <a:r>
              <a:rPr lang="en-US" altLang="ko-KR" sz="1500" dirty="0"/>
              <a:t>X-ray </a:t>
            </a:r>
            <a:r>
              <a:rPr lang="ko-KR" altLang="en-US" sz="1500" dirty="0"/>
              <a:t>사진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22</a:t>
            </a:r>
            <a:r>
              <a:rPr lang="ko-KR" altLang="en-US" sz="1500" dirty="0"/>
              <a:t>도 척추 측만증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2018</a:t>
            </a:r>
            <a:r>
              <a:rPr lang="ko-KR" altLang="en-US" sz="1500" dirty="0"/>
              <a:t>년도 요추부 통증 발생 이후 꾸준한 관리 중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6</a:t>
            </a:r>
            <a:r>
              <a:rPr lang="ko-KR" altLang="en-US" sz="1500" dirty="0"/>
              <a:t>개월에 한 번 영상 장비</a:t>
            </a:r>
            <a:r>
              <a:rPr lang="en-US" altLang="ko-KR" sz="1500" dirty="0"/>
              <a:t>(X-ray, CT)</a:t>
            </a:r>
            <a:r>
              <a:rPr lang="ko-KR" altLang="en-US" sz="1500" dirty="0"/>
              <a:t>를 활용한 추적관찰</a:t>
            </a:r>
            <a:endParaRPr lang="en-US" altLang="ko-KR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69B6BB-B7B8-4CE3-B704-201D1B860810}"/>
              </a:ext>
            </a:extLst>
          </p:cNvPr>
          <p:cNvSpPr txBox="1"/>
          <p:nvPr/>
        </p:nvSpPr>
        <p:spPr>
          <a:xfrm>
            <a:off x="6250083" y="1629095"/>
            <a:ext cx="5195685" cy="297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b="1" dirty="0"/>
              <a:t>척추측만증 관리를 돕는 보조 장치의 필요성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척추 질환은 끊임없이 관리해야 하는 질환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관리가 소홀해질 경우 통증이 악화되거나</a:t>
            </a:r>
            <a:r>
              <a:rPr lang="en-US" altLang="ko-KR" sz="1500" dirty="0"/>
              <a:t>, </a:t>
            </a:r>
            <a:r>
              <a:rPr lang="ko-KR" altLang="en-US" sz="1500" dirty="0"/>
              <a:t> </a:t>
            </a:r>
            <a:br>
              <a:rPr lang="en-US" altLang="ko-KR" sz="1500" dirty="0"/>
            </a:br>
            <a:r>
              <a:rPr lang="ko-KR" altLang="en-US" sz="1500" dirty="0"/>
              <a:t>더 심한 질환으로 발전 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척추측만증의 경우 추간판 탈출증</a:t>
            </a:r>
            <a:r>
              <a:rPr lang="en-US" altLang="ko-KR" sz="1500" dirty="0"/>
              <a:t>(</a:t>
            </a:r>
            <a:r>
              <a:rPr lang="ko-KR" altLang="en-US" sz="1500" dirty="0"/>
              <a:t>허리디스크</a:t>
            </a:r>
            <a:r>
              <a:rPr lang="en-US" altLang="ko-KR" sz="1500" dirty="0"/>
              <a:t>)</a:t>
            </a:r>
            <a:r>
              <a:rPr lang="ko-KR" altLang="en-US" sz="1500" dirty="0"/>
              <a:t>과 </a:t>
            </a:r>
            <a:br>
              <a:rPr lang="en-US" altLang="ko-KR" sz="1500" dirty="0"/>
            </a:br>
            <a:r>
              <a:rPr lang="ko-KR" altLang="en-US" sz="1500" dirty="0"/>
              <a:t>연결되는 대표적인 질환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연구 조원이 직접 겪고 있는 질환의 관리를 위한 </a:t>
            </a:r>
            <a:br>
              <a:rPr lang="en-US" altLang="ko-KR" sz="1500" dirty="0"/>
            </a:br>
            <a:r>
              <a:rPr lang="ko-KR" altLang="en-US" sz="1500" dirty="0"/>
              <a:t>장치의 필요성 재고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51376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574118F4-3C84-471F-997F-E2846CD68BF2}"/>
              </a:ext>
            </a:extLst>
          </p:cNvPr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FCB3AF-2EB1-4C89-AC13-70040EF7CB4E}"/>
              </a:ext>
            </a:extLst>
          </p:cNvPr>
          <p:cNvSpPr/>
          <p:nvPr/>
        </p:nvSpPr>
        <p:spPr>
          <a:xfrm>
            <a:off x="0" y="95428"/>
            <a:ext cx="6778344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10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코드 및 앱인벤터 블록</a:t>
            </a:r>
            <a:endParaRPr lang="en-US" sz="3000" strike="noStrike" spc="-1" dirty="0">
              <a:latin typeface="Noto Sans CJK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CF21D3-2ADE-4746-A6F7-7789E04438A5}"/>
              </a:ext>
            </a:extLst>
          </p:cNvPr>
          <p:cNvSpPr/>
          <p:nvPr/>
        </p:nvSpPr>
        <p:spPr>
          <a:xfrm>
            <a:off x="663794" y="1813173"/>
            <a:ext cx="64323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626A4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4078F2"/>
                </a:solidFill>
                <a:latin typeface="Courier New" panose="02070309020205020404" pitchFamily="49" charset="0"/>
              </a:rPr>
              <a:t>loop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() { </a:t>
            </a:r>
          </a:p>
          <a:p>
            <a:r>
              <a:rPr lang="en-US" altLang="ko-KR" sz="1200" i="1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i="1" dirty="0">
                <a:solidFill>
                  <a:srgbClr val="A0A1A7"/>
                </a:solidFill>
                <a:latin typeface="Courier New" panose="02070309020205020404" pitchFamily="49" charset="0"/>
              </a:rPr>
              <a:t>// listen for BLE peripherals to connect: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BLEDevice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central =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BLE.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central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(); </a:t>
            </a:r>
          </a:p>
          <a:p>
            <a:r>
              <a:rPr lang="en-US" altLang="ko-KR" sz="1200" i="1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i="1" dirty="0">
                <a:solidFill>
                  <a:srgbClr val="A0A1A7"/>
                </a:solidFill>
                <a:latin typeface="Courier New" panose="02070309020205020404" pitchFamily="49" charset="0"/>
              </a:rPr>
              <a:t>// if a central is connected to peripheral: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200" dirty="0">
                <a:solidFill>
                  <a:srgbClr val="A626A4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(central) {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Serial.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50A14F"/>
                </a:solidFill>
                <a:latin typeface="Courier New" panose="02070309020205020404" pitchFamily="49" charset="0"/>
              </a:rPr>
              <a:t>"Connected to central: "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     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Serial.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println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central.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address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()); </a:t>
            </a:r>
          </a:p>
          <a:p>
            <a:r>
              <a:rPr lang="en-US" altLang="ko-KR" sz="1200" i="1" dirty="0">
                <a:solidFill>
                  <a:srgbClr val="383A42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200" i="1" dirty="0">
                <a:solidFill>
                  <a:srgbClr val="A0A1A7"/>
                </a:solidFill>
                <a:latin typeface="Courier New" panose="02070309020205020404" pitchFamily="49" charset="0"/>
              </a:rPr>
              <a:t>// while the central is still connected to peripheral: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200" dirty="0">
                <a:solidFill>
                  <a:srgbClr val="A626A4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central.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connected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()) {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sensor_value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200" dirty="0">
                <a:solidFill>
                  <a:srgbClr val="C18401"/>
                </a:solidFill>
                <a:latin typeface="Courier New" panose="02070309020205020404" pitchFamily="49" charset="0"/>
              </a:rPr>
              <a:t>analogRead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sensor_pin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 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PressureLevel.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writeValue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sensor_value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ko-KR" sz="1200" dirty="0">
                <a:solidFill>
                  <a:srgbClr val="C18401"/>
                </a:solidFill>
                <a:latin typeface="Courier New" panose="02070309020205020404" pitchFamily="49" charset="0"/>
              </a:rPr>
              <a:t>delay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986801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}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Serial.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C18401"/>
                </a:solidFill>
                <a:latin typeface="Courier New" panose="02070309020205020404" pitchFamily="49" charset="0"/>
              </a:rPr>
              <a:t>F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50A14F"/>
                </a:solidFill>
                <a:latin typeface="Courier New" panose="02070309020205020404" pitchFamily="49" charset="0"/>
              </a:rPr>
              <a:t>"Disconnected from central: "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));    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Serial.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println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383A42"/>
                </a:solidFill>
                <a:latin typeface="Courier New" panose="02070309020205020404" pitchFamily="49" charset="0"/>
              </a:rPr>
              <a:t>central.</a:t>
            </a:r>
            <a:r>
              <a:rPr lang="en-US" altLang="ko-KR" sz="1200" dirty="0" err="1">
                <a:solidFill>
                  <a:srgbClr val="C18401"/>
                </a:solidFill>
                <a:latin typeface="Courier New" panose="02070309020205020404" pitchFamily="49" charset="0"/>
              </a:rPr>
              <a:t>address</a:t>
            </a:r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());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    } </a:t>
            </a:r>
          </a:p>
          <a:p>
            <a:r>
              <a:rPr lang="en-US" altLang="ko-KR" sz="1200" dirty="0">
                <a:solidFill>
                  <a:srgbClr val="383A42"/>
                </a:solidFill>
                <a:latin typeface="Courier New" panose="02070309020205020404" pitchFamily="49" charset="0"/>
              </a:rPr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93388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574118F4-3C84-471F-997F-E2846CD68BF2}"/>
              </a:ext>
            </a:extLst>
          </p:cNvPr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FCB3AF-2EB1-4C89-AC13-70040EF7CB4E}"/>
              </a:ext>
            </a:extLst>
          </p:cNvPr>
          <p:cNvSpPr/>
          <p:nvPr/>
        </p:nvSpPr>
        <p:spPr>
          <a:xfrm>
            <a:off x="0" y="95428"/>
            <a:ext cx="6778344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10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코드 및 앱인벤터 블록</a:t>
            </a:r>
            <a:endParaRPr lang="en-US" sz="3000" strike="noStrike" spc="-1" dirty="0">
              <a:latin typeface="Noto Sans CJK KR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ECE5C7-44A4-41F8-B95D-0F2ACED6BDBB}"/>
              </a:ext>
            </a:extLst>
          </p:cNvPr>
          <p:cNvGrpSpPr/>
          <p:nvPr/>
        </p:nvGrpSpPr>
        <p:grpSpPr>
          <a:xfrm>
            <a:off x="417948" y="1588623"/>
            <a:ext cx="4579095" cy="4893671"/>
            <a:chOff x="417948" y="1027313"/>
            <a:chExt cx="4579095" cy="48936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3AD5BC-BF42-4097-9B91-AFD8F2E83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48" y="5296250"/>
              <a:ext cx="4277027" cy="62473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EB136D-D156-4DD8-A2E6-C9175AF3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48" y="4588451"/>
              <a:ext cx="4482983" cy="6247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B27AC0-8D13-43EA-B181-532E7EB02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48" y="4065889"/>
              <a:ext cx="4428063" cy="44623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DD3848-7B2F-4980-8FF8-5F51AF98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48" y="3264215"/>
              <a:ext cx="3240379" cy="71398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4C25A3-DC75-4A3A-9F80-978D015B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48" y="2389079"/>
              <a:ext cx="4579095" cy="79636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08B648C-75FA-4A34-8959-C1A219D35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48" y="1518592"/>
              <a:ext cx="4414331" cy="80322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9A7B7CC-98B7-4474-A92C-A52C5FBF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48" y="1267939"/>
              <a:ext cx="4043608" cy="1784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CFC615-C0A4-4915-9803-3B0760FD6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48" y="1027313"/>
              <a:ext cx="4208373" cy="17849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0507C4A-9B25-47EA-BB67-8C706CCE36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38" y="5797277"/>
            <a:ext cx="4212349" cy="6055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5786CDC-165C-4737-BA60-6A1B28878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38" y="5095547"/>
            <a:ext cx="4405331" cy="6055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B0E06D-871A-4F55-92D1-6AAB0050F5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38" y="4566835"/>
            <a:ext cx="4292206" cy="4325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DDF272-5DD3-48D2-B40B-83EEAC245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38" y="3789313"/>
            <a:ext cx="3140962" cy="6920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A0EA3F2-8B66-4945-81DD-0DC7007FE2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48" y="2931935"/>
            <a:ext cx="4505152" cy="7719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B00516-A4B5-4155-9C80-A40F249B67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48" y="2085880"/>
            <a:ext cx="4345439" cy="7785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8EC71CE-0964-48AB-B4BA-3EC5794742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773" y="1825459"/>
            <a:ext cx="4045979" cy="17301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7012F84-09B4-4EAF-B620-D75BA7EDB8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48" y="1584881"/>
            <a:ext cx="4119180" cy="1730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E7B34BF-941E-4CE3-85AF-4C3918CB035A}"/>
              </a:ext>
            </a:extLst>
          </p:cNvPr>
          <p:cNvSpPr txBox="1"/>
          <p:nvPr/>
        </p:nvSpPr>
        <p:spPr>
          <a:xfrm>
            <a:off x="417948" y="1023042"/>
            <a:ext cx="4277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좌측 족저압 블루투스 통신 블록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180B6-FCEB-44B7-8197-BD80E5E99D6E}"/>
              </a:ext>
            </a:extLst>
          </p:cNvPr>
          <p:cNvSpPr txBox="1"/>
          <p:nvPr/>
        </p:nvSpPr>
        <p:spPr>
          <a:xfrm>
            <a:off x="6907638" y="1020708"/>
            <a:ext cx="42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우측 족저압 블루투스 통신 블록</a:t>
            </a:r>
          </a:p>
        </p:txBody>
      </p:sp>
    </p:spTree>
    <p:extLst>
      <p:ext uri="{BB962C8B-B14F-4D97-AF65-F5344CB8AC3E}">
        <p14:creationId xmlns:p14="http://schemas.microsoft.com/office/powerpoint/2010/main" val="2264980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574118F4-3C84-471F-997F-E2846CD68BF2}"/>
              </a:ext>
            </a:extLst>
          </p:cNvPr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FCB3AF-2EB1-4C89-AC13-70040EF7CB4E}"/>
              </a:ext>
            </a:extLst>
          </p:cNvPr>
          <p:cNvSpPr/>
          <p:nvPr/>
        </p:nvSpPr>
        <p:spPr>
          <a:xfrm>
            <a:off x="0" y="95428"/>
            <a:ext cx="6778344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10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코드 및 앱인벤터 블록</a:t>
            </a:r>
            <a:endParaRPr lang="en-US" sz="3000" strike="noStrike" spc="-1" dirty="0">
              <a:latin typeface="Noto Sans CJK K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550B40-CC15-492C-9DF7-BD2D2A2D2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9" y="4254760"/>
            <a:ext cx="7266413" cy="21521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67D1DB-CCB6-4AE2-B7F4-6EAEFAA7F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9" y="2106202"/>
            <a:ext cx="10649462" cy="1992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5F1F19-4948-444E-AA4F-90C830C8E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9" y="1675335"/>
            <a:ext cx="4970004" cy="2884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6D8FA7-57EC-4AD1-BFD2-78C179135E93}"/>
              </a:ext>
            </a:extLst>
          </p:cNvPr>
          <p:cNvSpPr txBox="1"/>
          <p:nvPr/>
        </p:nvSpPr>
        <p:spPr>
          <a:xfrm>
            <a:off x="762839" y="1132114"/>
            <a:ext cx="370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좌측 데이터 수신 블록</a:t>
            </a:r>
          </a:p>
        </p:txBody>
      </p:sp>
    </p:spTree>
    <p:extLst>
      <p:ext uri="{BB962C8B-B14F-4D97-AF65-F5344CB8AC3E}">
        <p14:creationId xmlns:p14="http://schemas.microsoft.com/office/powerpoint/2010/main" val="41035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574118F4-3C84-471F-997F-E2846CD68BF2}"/>
              </a:ext>
            </a:extLst>
          </p:cNvPr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FCB3AF-2EB1-4C89-AC13-70040EF7CB4E}"/>
              </a:ext>
            </a:extLst>
          </p:cNvPr>
          <p:cNvSpPr/>
          <p:nvPr/>
        </p:nvSpPr>
        <p:spPr>
          <a:xfrm>
            <a:off x="0" y="95428"/>
            <a:ext cx="6778344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10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코드 및 앱인벤터 블록</a:t>
            </a:r>
            <a:endParaRPr lang="en-US" sz="3000" strike="noStrike" spc="-1" dirty="0">
              <a:latin typeface="Noto Sans CJK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7B379-E7DE-4874-8EAD-654EA304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4" y="4279929"/>
            <a:ext cx="7220463" cy="2106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023D66-44BF-43B7-9D4F-14C5A939F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3" y="2139997"/>
            <a:ext cx="10422990" cy="1950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C07EEB-B145-43B1-9C4C-35B76C63A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7" y="1667869"/>
            <a:ext cx="4972890" cy="282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66618-3FD9-4B36-B3DF-CF06ED0DBC19}"/>
              </a:ext>
            </a:extLst>
          </p:cNvPr>
          <p:cNvSpPr txBox="1"/>
          <p:nvPr/>
        </p:nvSpPr>
        <p:spPr>
          <a:xfrm>
            <a:off x="762839" y="1132114"/>
            <a:ext cx="370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우측 데이터 수신 블록</a:t>
            </a:r>
          </a:p>
        </p:txBody>
      </p:sp>
    </p:spTree>
    <p:extLst>
      <p:ext uri="{BB962C8B-B14F-4D97-AF65-F5344CB8AC3E}">
        <p14:creationId xmlns:p14="http://schemas.microsoft.com/office/powerpoint/2010/main" val="466080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574118F4-3C84-471F-997F-E2846CD68BF2}"/>
              </a:ext>
            </a:extLst>
          </p:cNvPr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FCB3AF-2EB1-4C89-AC13-70040EF7CB4E}"/>
              </a:ext>
            </a:extLst>
          </p:cNvPr>
          <p:cNvSpPr/>
          <p:nvPr/>
        </p:nvSpPr>
        <p:spPr>
          <a:xfrm>
            <a:off x="0" y="95428"/>
            <a:ext cx="6778344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10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코드 및 앱인벤터 블록</a:t>
            </a:r>
            <a:endParaRPr lang="en-US" sz="3000" strike="noStrike" spc="-1" dirty="0">
              <a:latin typeface="Noto Sans CJK KR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052F3-9C56-4CD8-AA87-0ADFF9A20475}"/>
              </a:ext>
            </a:extLst>
          </p:cNvPr>
          <p:cNvGrpSpPr/>
          <p:nvPr/>
        </p:nvGrpSpPr>
        <p:grpSpPr>
          <a:xfrm>
            <a:off x="6826469" y="2147101"/>
            <a:ext cx="4180114" cy="3933682"/>
            <a:chOff x="6826469" y="1556992"/>
            <a:chExt cx="4180114" cy="39336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67F6AD-AAE8-4617-8B21-957F6372E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469" y="1556992"/>
              <a:ext cx="4180114" cy="50409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6323E83-D9C6-4834-B431-AB719D7D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469" y="2406715"/>
              <a:ext cx="4180114" cy="308395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D6AD82C-C162-4570-96DE-790DDD393104}"/>
              </a:ext>
            </a:extLst>
          </p:cNvPr>
          <p:cNvSpPr txBox="1"/>
          <p:nvPr/>
        </p:nvSpPr>
        <p:spPr>
          <a:xfrm>
            <a:off x="608319" y="1462696"/>
            <a:ext cx="438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프로그램 내부 변수 초기화 블록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0F056D-5BC8-464B-94E4-F57EEF20EB4C}"/>
              </a:ext>
            </a:extLst>
          </p:cNvPr>
          <p:cNvSpPr txBox="1"/>
          <p:nvPr/>
        </p:nvSpPr>
        <p:spPr>
          <a:xfrm>
            <a:off x="6704025" y="1462696"/>
            <a:ext cx="3890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측정 시작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결과 초기화 블록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171035E-8177-4385-A171-ED0C25FCB813}"/>
              </a:ext>
            </a:extLst>
          </p:cNvPr>
          <p:cNvGrpSpPr/>
          <p:nvPr/>
        </p:nvGrpSpPr>
        <p:grpSpPr>
          <a:xfrm>
            <a:off x="608319" y="2143950"/>
            <a:ext cx="3146742" cy="4136601"/>
            <a:chOff x="255234" y="1573582"/>
            <a:chExt cx="3146742" cy="41366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EDE839B-78F8-49FC-93D7-FABE8B1B5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52" y="3126994"/>
              <a:ext cx="2182012" cy="18910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71D9C87-60B0-4DB0-9B9C-DBFA00ED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52" y="2350288"/>
              <a:ext cx="3134824" cy="18910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669B51F-3D17-43EA-AA7B-6E0D6231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52" y="2738641"/>
              <a:ext cx="2109278" cy="18910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261E2E-117D-48B3-A967-C474DF076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52" y="1961935"/>
              <a:ext cx="3062090" cy="18910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1251056-477A-49C8-B480-D0390FCD7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52" y="1573582"/>
              <a:ext cx="1927444" cy="18910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B9295E4-EFD0-420F-92BC-28952CA8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53" y="5111399"/>
              <a:ext cx="1943898" cy="19976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616695D-72D3-4F41-8731-F6FA615F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34" y="4313373"/>
              <a:ext cx="2289651" cy="19976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08FA94-47AD-449A-9CDA-0CAA7A5AC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35" y="3914360"/>
              <a:ext cx="2527836" cy="19976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21BCEC4-C4C0-4DE5-9343-3A99C23A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34" y="3515347"/>
              <a:ext cx="2451002" cy="19976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32D50C9-60B9-4FC9-BFAF-D8DE39C5F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52" y="5510415"/>
              <a:ext cx="3134824" cy="19976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150B07D-D51F-44EE-9FC2-DC71D0D43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34" y="4712386"/>
              <a:ext cx="2366485" cy="199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2511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574118F4-3C84-471F-997F-E2846CD68BF2}"/>
              </a:ext>
            </a:extLst>
          </p:cNvPr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FCB3AF-2EB1-4C89-AC13-70040EF7CB4E}"/>
              </a:ext>
            </a:extLst>
          </p:cNvPr>
          <p:cNvSpPr/>
          <p:nvPr/>
        </p:nvSpPr>
        <p:spPr>
          <a:xfrm>
            <a:off x="0" y="95428"/>
            <a:ext cx="6778344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10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코드 및 앱인벤터 블록</a:t>
            </a:r>
            <a:endParaRPr lang="en-US" sz="3000" strike="noStrike" spc="-1" dirty="0">
              <a:latin typeface="Noto Sans CJK K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FFE09F-BC95-4D06-A89A-399AEF0328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6" y="1612726"/>
            <a:ext cx="11962947" cy="4593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DDE1E-F612-4FF7-AAE8-5177F21A14A6}"/>
              </a:ext>
            </a:extLst>
          </p:cNvPr>
          <p:cNvSpPr txBox="1"/>
          <p:nvPr/>
        </p:nvSpPr>
        <p:spPr>
          <a:xfrm>
            <a:off x="104047" y="1087753"/>
            <a:ext cx="3837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최대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평균 압력 전처리 블록</a:t>
            </a:r>
          </a:p>
        </p:txBody>
      </p:sp>
    </p:spTree>
    <p:extLst>
      <p:ext uri="{BB962C8B-B14F-4D97-AF65-F5344CB8AC3E}">
        <p14:creationId xmlns:p14="http://schemas.microsoft.com/office/powerpoint/2010/main" val="3186368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574118F4-3C84-471F-997F-E2846CD68BF2}"/>
              </a:ext>
            </a:extLst>
          </p:cNvPr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FCB3AF-2EB1-4C89-AC13-70040EF7CB4E}"/>
              </a:ext>
            </a:extLst>
          </p:cNvPr>
          <p:cNvSpPr/>
          <p:nvPr/>
        </p:nvSpPr>
        <p:spPr>
          <a:xfrm>
            <a:off x="0" y="95428"/>
            <a:ext cx="6778344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10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코드 및 앱인벤터 블록</a:t>
            </a:r>
            <a:endParaRPr lang="en-US" sz="3000" strike="noStrike" spc="-1" dirty="0">
              <a:latin typeface="Noto Sans CJK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5068BB-E48E-4C99-A849-CDE05F48E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92" y="1981375"/>
            <a:ext cx="4999922" cy="410527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520334-440F-42A3-A6DC-7A350444B26F}"/>
              </a:ext>
            </a:extLst>
          </p:cNvPr>
          <p:cNvGrpSpPr/>
          <p:nvPr/>
        </p:nvGrpSpPr>
        <p:grpSpPr>
          <a:xfrm>
            <a:off x="474704" y="1981375"/>
            <a:ext cx="4850555" cy="3896447"/>
            <a:chOff x="474704" y="1981375"/>
            <a:chExt cx="4850555" cy="38964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1CE51DB-D328-45D3-8A89-DE9982B48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04" y="3619805"/>
              <a:ext cx="4850555" cy="225801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DDB5BB7-8C61-4644-A84C-26A0CEA1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04" y="2313973"/>
              <a:ext cx="3086724" cy="19767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C7D21E8-56EC-4F3A-A966-3F8F25D7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04" y="1981375"/>
              <a:ext cx="2896655" cy="19767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7D64A3E-E66E-44D3-B33B-7973AE38F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04" y="2670382"/>
              <a:ext cx="4356375" cy="79068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831453-F6E5-4E05-809B-DE675B76175B}"/>
              </a:ext>
            </a:extLst>
          </p:cNvPr>
          <p:cNvSpPr txBox="1"/>
          <p:nvPr/>
        </p:nvSpPr>
        <p:spPr>
          <a:xfrm>
            <a:off x="476250" y="1396571"/>
            <a:ext cx="322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/>
              <a:t>TinyDB </a:t>
            </a:r>
            <a:r>
              <a:rPr lang="ko-KR" altLang="en-US" sz="2000" b="1" dirty="0"/>
              <a:t>결과</a:t>
            </a:r>
            <a:r>
              <a:rPr lang="ko-KR" altLang="en-US" b="1" dirty="0"/>
              <a:t> 저장 블록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799AA-1AD7-491B-AAAB-6B1BBC686A09}"/>
              </a:ext>
            </a:extLst>
          </p:cNvPr>
          <p:cNvSpPr txBox="1"/>
          <p:nvPr/>
        </p:nvSpPr>
        <p:spPr>
          <a:xfrm>
            <a:off x="6494039" y="1396571"/>
            <a:ext cx="397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시각화 데이터 </a:t>
            </a:r>
            <a:r>
              <a:rPr lang="en-US" altLang="ko-KR" sz="2000" b="1" dirty="0"/>
              <a:t>Screen2 </a:t>
            </a:r>
            <a:r>
              <a:rPr lang="ko-KR" altLang="en-US" sz="2000" b="1" dirty="0"/>
              <a:t>블록</a:t>
            </a:r>
          </a:p>
        </p:txBody>
      </p:sp>
    </p:spTree>
    <p:extLst>
      <p:ext uri="{BB962C8B-B14F-4D97-AF65-F5344CB8AC3E}">
        <p14:creationId xmlns:p14="http://schemas.microsoft.com/office/powerpoint/2010/main" val="129398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574118F4-3C84-471F-997F-E2846CD68BF2}"/>
              </a:ext>
            </a:extLst>
          </p:cNvPr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FCB3AF-2EB1-4C89-AC13-70040EF7CB4E}"/>
              </a:ext>
            </a:extLst>
          </p:cNvPr>
          <p:cNvSpPr/>
          <p:nvPr/>
        </p:nvSpPr>
        <p:spPr>
          <a:xfrm>
            <a:off x="0" y="95428"/>
            <a:ext cx="6778344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pc="-1" dirty="0">
                <a:solidFill>
                  <a:srgbClr val="F2F2F2"/>
                </a:solidFill>
                <a:latin typeface="맑은 고딕"/>
                <a:ea typeface="맑은 고딕"/>
              </a:rPr>
              <a:t>10 </a:t>
            </a:r>
            <a:r>
              <a:rPr lang="ko-KR" altLang="en-US" sz="3000" spc="-1" dirty="0">
                <a:solidFill>
                  <a:srgbClr val="F2F2F2"/>
                </a:solidFill>
                <a:latin typeface="맑은 고딕"/>
                <a:ea typeface="맑은 고딕"/>
              </a:rPr>
              <a:t>코드 및 앱인벤터 블록</a:t>
            </a:r>
            <a:endParaRPr lang="en-US" sz="3000" strike="noStrike" spc="-1" dirty="0">
              <a:latin typeface="Noto Sans CJK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67E88E-5FB7-489F-97D3-46A637EB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5" y="5098313"/>
            <a:ext cx="1766475" cy="5265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ECA6C0-1D44-4B11-A042-B80C4D665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5" y="5812202"/>
            <a:ext cx="2089196" cy="5265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5E908E-D673-4966-9EF5-320413909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5" y="1947030"/>
            <a:ext cx="6352511" cy="2963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D867C4-4255-45D2-9F7A-3DD71AECE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5" y="1545732"/>
            <a:ext cx="3091326" cy="220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513532-F6DD-4238-8976-B64D6CE93A49}"/>
              </a:ext>
            </a:extLst>
          </p:cNvPr>
          <p:cNvSpPr txBox="1"/>
          <p:nvPr/>
        </p:nvSpPr>
        <p:spPr>
          <a:xfrm>
            <a:off x="1058225" y="1009350"/>
            <a:ext cx="294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결과 시각화 블록</a:t>
            </a:r>
          </a:p>
        </p:txBody>
      </p:sp>
    </p:spTree>
    <p:extLst>
      <p:ext uri="{BB962C8B-B14F-4D97-AF65-F5344CB8AC3E}">
        <p14:creationId xmlns:p14="http://schemas.microsoft.com/office/powerpoint/2010/main" val="3864366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227034" y="2968062"/>
            <a:ext cx="3737931" cy="8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5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감사합니다</a:t>
            </a:r>
            <a:endParaRPr lang="en-US" sz="5000" b="0" strike="noStrike" spc="-1" dirty="0">
              <a:latin typeface="Noto Sans CJK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6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10139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배경과 동기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6" name="TextShape 6">
            <a:extLst>
              <a:ext uri="{FF2B5EF4-FFF2-40B4-BE49-F238E27FC236}">
                <a16:creationId xmlns:a16="http://schemas.microsoft.com/office/drawing/2014/main" id="{907DEA3C-4D89-4DDB-A24E-F453F991669D}"/>
              </a:ext>
            </a:extLst>
          </p:cNvPr>
          <p:cNvSpPr/>
          <p:nvPr/>
        </p:nvSpPr>
        <p:spPr>
          <a:xfrm>
            <a:off x="1050737" y="1498903"/>
            <a:ext cx="4397497" cy="1416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sz="20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척추측만증</a:t>
            </a:r>
            <a:r>
              <a:rPr lang="en-US" sz="20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(Scoliosis) </a:t>
            </a:r>
            <a:r>
              <a:rPr lang="ko-KR" altLang="en-US" sz="20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정의</a:t>
            </a:r>
            <a:r>
              <a:rPr lang="en-US" sz="20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lang="en-US" sz="20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15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척추의 정상적인 굴곡</a:t>
            </a:r>
            <a:r>
              <a:rPr lang="en-US" sz="15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(Curve)</a:t>
            </a:r>
            <a:r>
              <a:rPr lang="ko-KR" sz="15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이 관측되지 않고</a:t>
            </a:r>
            <a:r>
              <a:rPr lang="en-US" sz="15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</a:p>
          <a:p>
            <a:pPr>
              <a:lnSpc>
                <a:spcPct val="100000"/>
              </a:lnSpc>
              <a:buNone/>
            </a:pPr>
            <a:r>
              <a:rPr lang="ko-KR" sz="15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옆으로 비정상적인 굴곡이 발생된 경우를 말한다</a:t>
            </a:r>
            <a:r>
              <a:rPr lang="en-US" sz="15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. </a:t>
            </a:r>
            <a:endParaRPr lang="en-US" sz="15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5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Noto Sans CJK KR"/>
            </a:endParaRP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7B68E3D1-CA2F-4A53-A2A2-511A67ECB2B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13845" y="2973187"/>
            <a:ext cx="3671280" cy="2879640"/>
          </a:xfrm>
          <a:prstGeom prst="rect">
            <a:avLst/>
          </a:prstGeom>
          <a:ln w="0">
            <a:noFill/>
          </a:ln>
        </p:spPr>
      </p:pic>
      <p:sp>
        <p:nvSpPr>
          <p:cNvPr id="9" name="TextShape 6">
            <a:extLst>
              <a:ext uri="{FF2B5EF4-FFF2-40B4-BE49-F238E27FC236}">
                <a16:creationId xmlns:a16="http://schemas.microsoft.com/office/drawing/2014/main" id="{0304D0B1-162A-41A4-9323-A7FCD10EB645}"/>
              </a:ext>
            </a:extLst>
          </p:cNvPr>
          <p:cNvSpPr/>
          <p:nvPr/>
        </p:nvSpPr>
        <p:spPr>
          <a:xfrm>
            <a:off x="6738055" y="1498903"/>
            <a:ext cx="5034846" cy="43539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trike="noStrike" spc="-1" dirty="0">
                <a:latin typeface="Noto Sans CJK KR"/>
              </a:rPr>
              <a:t>척추측만증 발생 유형</a:t>
            </a:r>
            <a:endParaRPr lang="en-US" sz="2000" b="1" strike="noStrike" spc="-1" dirty="0">
              <a:latin typeface="Noto Sans CJK KR"/>
            </a:endParaRPr>
          </a:p>
          <a:p>
            <a:pPr>
              <a:lnSpc>
                <a:spcPct val="150000"/>
              </a:lnSpc>
              <a:buNone/>
            </a:pPr>
            <a:endParaRPr lang="en-US" sz="1200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spc="-1" dirty="0">
                <a:latin typeface="Noto Sans CJK KR"/>
              </a:rPr>
              <a:t>구조성 척추측만증</a:t>
            </a:r>
            <a:r>
              <a:rPr lang="en-US" altLang="ko-KR" b="1" spc="-1" dirty="0">
                <a:latin typeface="Noto Sans CJK KR"/>
              </a:rPr>
              <a:t>(</a:t>
            </a:r>
            <a:r>
              <a:rPr lang="ko-KR" altLang="en-US" b="1" spc="-1" dirty="0">
                <a:latin typeface="Noto Sans CJK KR"/>
              </a:rPr>
              <a:t>선천적 발생 요인</a:t>
            </a:r>
            <a:r>
              <a:rPr lang="en-US" altLang="ko-KR" b="1" spc="-1" dirty="0">
                <a:latin typeface="Noto Sans CJK KR"/>
              </a:rPr>
              <a:t>)</a:t>
            </a:r>
            <a:r>
              <a:rPr lang="ko-KR" altLang="en-US" b="1" spc="-1" dirty="0">
                <a:latin typeface="Noto Sans CJK KR"/>
              </a:rPr>
              <a:t> </a:t>
            </a:r>
            <a:r>
              <a:rPr lang="en-US" altLang="ko-KR" b="1" spc="-1" dirty="0">
                <a:latin typeface="Noto Sans CJK KR"/>
              </a:rPr>
              <a:t>: </a:t>
            </a:r>
            <a:endParaRPr lang="en-US" altLang="ko-KR" spc="-1" dirty="0">
              <a:latin typeface="Noto Sans CJK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-1" dirty="0">
                <a:latin typeface="Noto Sans CJK KR"/>
              </a:rPr>
              <a:t>특발성</a:t>
            </a:r>
            <a:r>
              <a:rPr lang="en-US" altLang="ko-KR" sz="1500" spc="-1" dirty="0">
                <a:latin typeface="Noto Sans CJK KR"/>
              </a:rPr>
              <a:t>(</a:t>
            </a:r>
            <a:r>
              <a:rPr lang="ko-KR" altLang="en-US" sz="1500" spc="-1" dirty="0">
                <a:latin typeface="Noto Sans CJK KR"/>
              </a:rPr>
              <a:t>원인이 분명하지 않음</a:t>
            </a:r>
            <a:r>
              <a:rPr lang="en-US" altLang="ko-KR" sz="1500" spc="-1" dirty="0">
                <a:latin typeface="Noto Sans CJK KR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-1" dirty="0">
                <a:latin typeface="Noto Sans CJK KR"/>
              </a:rPr>
              <a:t>선천성</a:t>
            </a:r>
            <a:endParaRPr lang="en-US" altLang="ko-KR" sz="1500" spc="-1" dirty="0">
              <a:latin typeface="Noto Sans CJK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-1" dirty="0">
                <a:latin typeface="Noto Sans CJK KR"/>
              </a:rPr>
              <a:t>신경근육성</a:t>
            </a:r>
            <a:endParaRPr lang="en-US" altLang="ko-KR" sz="1500" spc="-1" dirty="0">
              <a:latin typeface="Noto Sans CJK KR"/>
            </a:endParaRPr>
          </a:p>
          <a:p>
            <a:pPr>
              <a:lnSpc>
                <a:spcPct val="150000"/>
              </a:lnSpc>
            </a:pPr>
            <a:endParaRPr lang="en-US" altLang="ko-KR" sz="1200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800" b="1" strike="noStrike" spc="-1" dirty="0">
                <a:latin typeface="Noto Sans CJK KR"/>
              </a:rPr>
              <a:t>비구조성 척추측만증</a:t>
            </a:r>
            <a:r>
              <a:rPr lang="en-US" altLang="ko-KR" sz="1800" b="1" strike="noStrike" spc="-1" dirty="0">
                <a:latin typeface="Noto Sans CJK KR"/>
              </a:rPr>
              <a:t>(</a:t>
            </a:r>
            <a:r>
              <a:rPr lang="ko-KR" altLang="en-US" sz="1800" b="1" strike="noStrike" spc="-1" dirty="0">
                <a:latin typeface="Noto Sans CJK KR"/>
              </a:rPr>
              <a:t>후천적 발생 요인</a:t>
            </a:r>
            <a:r>
              <a:rPr lang="en-US" altLang="ko-KR" sz="1800" b="1" strike="noStrike" spc="-1" dirty="0">
                <a:latin typeface="Noto Sans CJK KR"/>
              </a:rPr>
              <a:t>)</a:t>
            </a:r>
            <a:r>
              <a:rPr lang="ko-KR" altLang="en-US" sz="1800" b="1" strike="noStrike" spc="-1" dirty="0">
                <a:latin typeface="Noto Sans CJK KR"/>
              </a:rPr>
              <a:t> </a:t>
            </a:r>
            <a:r>
              <a:rPr lang="en-US" altLang="ko-KR" sz="1800" b="0" strike="noStrike" spc="-1" dirty="0">
                <a:latin typeface="Noto Sans CJK KR"/>
              </a:rPr>
              <a:t>: </a:t>
            </a:r>
            <a:endParaRPr lang="en-US" altLang="ko-KR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strike="noStrike" spc="-1" dirty="0">
                <a:latin typeface="Noto Sans CJK KR"/>
              </a:rPr>
              <a:t>심한 허리디스크</a:t>
            </a:r>
            <a:r>
              <a:rPr lang="en-US" altLang="ko-KR" sz="1500" b="0" strike="noStrike" spc="-1" dirty="0">
                <a:latin typeface="Noto Sans CJK KR"/>
              </a:rPr>
              <a:t>(</a:t>
            </a:r>
            <a:r>
              <a:rPr lang="ko-KR" altLang="en-US" sz="1500" b="0" strike="noStrike" spc="-1" dirty="0">
                <a:latin typeface="Noto Sans CJK KR"/>
              </a:rPr>
              <a:t>보상성 측만</a:t>
            </a:r>
            <a:r>
              <a:rPr lang="en-US" altLang="ko-KR" sz="1500" b="0" strike="noStrike" spc="-1" dirty="0">
                <a:latin typeface="Noto Sans CJK KR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strike="noStrike" spc="-1" dirty="0">
                <a:latin typeface="Noto Sans CJK KR"/>
              </a:rPr>
              <a:t>다리길이의 선천적인 차이</a:t>
            </a:r>
            <a:endParaRPr lang="en-US" altLang="ko-KR" sz="1500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strike="noStrike" spc="-1" dirty="0">
                <a:latin typeface="Noto Sans CJK KR"/>
              </a:rPr>
              <a:t>퇴행성 관절염</a:t>
            </a:r>
            <a:endParaRPr lang="en-US" sz="1500" b="0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09400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7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10139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배경과 동기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FA0EC4C7-70B3-4C0F-B025-371DA1058D06}"/>
              </a:ext>
            </a:extLst>
          </p:cNvPr>
          <p:cNvSpPr/>
          <p:nvPr/>
        </p:nvSpPr>
        <p:spPr>
          <a:xfrm>
            <a:off x="642054" y="1251252"/>
            <a:ext cx="5625396" cy="51052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trike="noStrike" spc="-1" dirty="0">
                <a:latin typeface="Noto Sans CJK KR"/>
              </a:rPr>
              <a:t>척추측만증 </a:t>
            </a:r>
            <a:r>
              <a:rPr lang="ko-KR" altLang="en-US" sz="2000" b="1" spc="-1" dirty="0">
                <a:latin typeface="Noto Sans CJK KR"/>
              </a:rPr>
              <a:t>진단 방법</a:t>
            </a:r>
            <a:endParaRPr lang="en-US" sz="2000" b="1" strike="noStrike" spc="-1" dirty="0">
              <a:latin typeface="Noto Sans CJK KR"/>
            </a:endParaRPr>
          </a:p>
          <a:p>
            <a:pPr>
              <a:lnSpc>
                <a:spcPct val="150000"/>
              </a:lnSpc>
              <a:buNone/>
            </a:pPr>
            <a:endParaRPr lang="en-US" sz="1800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spc="-1" dirty="0">
                <a:latin typeface="Noto Sans CJK KR"/>
              </a:rPr>
              <a:t>시각을 활용한 검사</a:t>
            </a:r>
            <a:endParaRPr lang="en-US" altLang="ko-KR" spc="-1" dirty="0">
              <a:latin typeface="Noto Sans CJK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-1" dirty="0">
                <a:latin typeface="Noto Sans CJK KR"/>
              </a:rPr>
              <a:t>추가 달린 수선을 이용하여 몸에서 벗어난 정도를 확인</a:t>
            </a:r>
            <a:endParaRPr lang="en-US" altLang="ko-KR" sz="1500" spc="-1" dirty="0">
              <a:latin typeface="Noto Sans CJK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strike="noStrike" spc="-1" dirty="0">
                <a:latin typeface="Noto Sans CJK KR"/>
              </a:rPr>
              <a:t>몸통을 앞으로 구부리게 하여 등이나 허리가 </a:t>
            </a:r>
            <a:br>
              <a:rPr lang="en-US" altLang="ko-KR" sz="1500" b="0" strike="noStrike" spc="-1" dirty="0">
                <a:latin typeface="Noto Sans CJK KR"/>
              </a:rPr>
            </a:br>
            <a:r>
              <a:rPr lang="ko-KR" altLang="en-US" sz="1500" b="0" strike="noStrike" spc="-1" dirty="0">
                <a:latin typeface="Noto Sans CJK KR"/>
              </a:rPr>
              <a:t>비대칭적으로 솟아 있는 정도를 확인</a:t>
            </a:r>
            <a:endParaRPr lang="en-US" altLang="ko-KR" sz="1500" b="0" strike="noStrike" spc="-1" dirty="0">
              <a:latin typeface="Noto Sans CJK KR"/>
            </a:endParaRPr>
          </a:p>
          <a:p>
            <a:pPr>
              <a:lnSpc>
                <a:spcPct val="150000"/>
              </a:lnSpc>
            </a:pPr>
            <a:endParaRPr lang="en-US" altLang="ko-KR" sz="1800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800" b="1" strike="noStrike" spc="-1" dirty="0">
                <a:latin typeface="Noto Sans CJK KR"/>
              </a:rPr>
              <a:t>영상 장비를 활용한 콥 각도</a:t>
            </a:r>
            <a:r>
              <a:rPr lang="en-US" altLang="ko-KR" sz="1800" b="1" strike="noStrike" spc="-1" dirty="0">
                <a:latin typeface="Noto Sans CJK KR"/>
              </a:rPr>
              <a:t>(Cobb) </a:t>
            </a:r>
            <a:r>
              <a:rPr lang="ko-KR" altLang="en-US" sz="1800" b="1" strike="noStrike" spc="-1" dirty="0">
                <a:latin typeface="Noto Sans CJK KR"/>
              </a:rPr>
              <a:t>계산</a:t>
            </a:r>
            <a:endParaRPr lang="en-US" altLang="ko-KR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strike="noStrike" spc="-1" dirty="0">
                <a:latin typeface="Noto Sans CJK KR"/>
              </a:rPr>
              <a:t>가장 많이 활용하는 방식</a:t>
            </a:r>
            <a:endParaRPr lang="en-US" altLang="ko-KR" sz="1500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strike="noStrike" spc="-1" dirty="0">
                <a:latin typeface="Noto Sans CJK KR"/>
              </a:rPr>
              <a:t>X-ray, CT, MRI</a:t>
            </a:r>
            <a:r>
              <a:rPr lang="ko-KR" altLang="en-US" sz="1500" b="0" strike="noStrike" spc="-1" dirty="0">
                <a:latin typeface="Noto Sans CJK KR"/>
              </a:rPr>
              <a:t>를 활용한 영상 촬영 장비를 동원하여 촬영</a:t>
            </a:r>
            <a:endParaRPr lang="en-US" altLang="ko-KR" sz="1500" b="0" strike="noStrike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-1" dirty="0">
                <a:latin typeface="Noto Sans CJK KR"/>
              </a:rPr>
              <a:t>촬영된 사진의 만곡 부분에 대한 콥 각도 계산 </a:t>
            </a:r>
            <a:endParaRPr lang="en-US" altLang="ko-KR" sz="1500" spc="-1" dirty="0">
              <a:latin typeface="Noto Sans CJK KR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strike="noStrike" spc="-1" dirty="0">
                <a:latin typeface="Noto Sans CJK KR"/>
              </a:rPr>
              <a:t>콥 각도</a:t>
            </a:r>
            <a:r>
              <a:rPr lang="en-US" altLang="ko-KR" sz="1500" b="0" strike="noStrike" spc="-1" dirty="0">
                <a:latin typeface="Noto Sans CJK KR"/>
              </a:rPr>
              <a:t>(Cobb angle) : </a:t>
            </a:r>
            <a:r>
              <a:rPr lang="ko-KR" altLang="en-US" sz="1500" b="0" strike="noStrike" spc="-1" dirty="0">
                <a:latin typeface="Noto Sans CJK KR"/>
              </a:rPr>
              <a:t>만곡의 양쪽 끝에 위치하는 척추뼈에서 평행선을 긋고 각각의 선에서 지각이 되는 선이 이루는 각도</a:t>
            </a:r>
            <a:endParaRPr lang="en-US" altLang="ko-KR" sz="1500" b="0" strike="noStrike" spc="-1" dirty="0">
              <a:latin typeface="Noto Sans CJK KR"/>
            </a:endParaRPr>
          </a:p>
        </p:txBody>
      </p:sp>
      <p:pic>
        <p:nvPicPr>
          <p:cNvPr id="1036" name="Picture 12" descr="https://postfiles.pstatic.net/MjAxOTEwMzBfMyAg/MDAxNTcyMzk0MjAwODAz.kp9B0phhf0ZZLqzmo9rqVlfoD_eJo9GnuvRFOKgxh0gg.FRXZO8GETPQqI5UyMutsbuQk987GLIdPgOPSssWeebEg.PNG.suhi123/image.png?type=w773">
            <a:extLst>
              <a:ext uri="{FF2B5EF4-FFF2-40B4-BE49-F238E27FC236}">
                <a16:creationId xmlns:a16="http://schemas.microsoft.com/office/drawing/2014/main" id="{C5CFB68D-FA49-4128-B9B1-302C5EB0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4" y="989920"/>
            <a:ext cx="3512457" cy="55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98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8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10139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배경과 동기</a:t>
            </a:r>
            <a:endParaRPr lang="en-US" sz="3000" b="0" strike="noStrike" spc="-1" dirty="0">
              <a:latin typeface="Noto Sans CJK KR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F1FD8FA-9EF2-467E-A776-0371D675D643}"/>
              </a:ext>
            </a:extLst>
          </p:cNvPr>
          <p:cNvSpPr/>
          <p:nvPr/>
        </p:nvSpPr>
        <p:spPr>
          <a:xfrm>
            <a:off x="1208844" y="1067895"/>
            <a:ext cx="7983751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미국척추측만증학회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(Scoliosis Research Society)</a:t>
            </a:r>
            <a:r>
              <a:rPr lang="ko-K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의 치료방침 </a:t>
            </a:r>
            <a:endParaRPr lang="en-US" sz="2000" b="0" strike="noStrike" spc="-1" dirty="0">
              <a:latin typeface="Noto Sans CJK K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DF058-FE36-42DF-8D59-62DC962C1080}"/>
              </a:ext>
            </a:extLst>
          </p:cNvPr>
          <p:cNvSpPr txBox="1"/>
          <p:nvPr/>
        </p:nvSpPr>
        <p:spPr>
          <a:xfrm>
            <a:off x="1208844" y="5017671"/>
            <a:ext cx="6535297" cy="145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척추측만증 치료의 핵심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X-ray/CT/MRI </a:t>
            </a:r>
            <a:r>
              <a:rPr lang="ko-KR" altLang="en-US" dirty="0"/>
              <a:t>등 영상 장비를 활용한 촬영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촬영된 기록을 기반으로 주기적인 추적관찰이 실시 필요</a:t>
            </a: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3F94D-AB73-4800-BE7A-D60FA2B5A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045220"/>
              </p:ext>
            </p:extLst>
          </p:nvPr>
        </p:nvGraphicFramePr>
        <p:xfrm>
          <a:off x="1208844" y="1597224"/>
          <a:ext cx="9379142" cy="32278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9736">
                  <a:extLst>
                    <a:ext uri="{9D8B030D-6E8A-4147-A177-3AD203B41FA5}">
                      <a16:colId xmlns:a16="http://schemas.microsoft.com/office/drawing/2014/main" val="2390723424"/>
                    </a:ext>
                  </a:extLst>
                </a:gridCol>
                <a:gridCol w="7819406">
                  <a:extLst>
                    <a:ext uri="{9D8B030D-6E8A-4147-A177-3AD203B41FA5}">
                      <a16:colId xmlns:a16="http://schemas.microsoft.com/office/drawing/2014/main" val="881016569"/>
                    </a:ext>
                  </a:extLst>
                </a:gridCol>
              </a:tblGrid>
              <a:tr h="891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관찰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현재 상태에서는 치료가 필요 없지만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측만증이 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도를 넘어 악화의 가능성이 있을 </a:t>
                      </a:r>
                      <a:br>
                        <a:rPr lang="en-US" altLang="ko-KR" sz="15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경우에는 정기적으로 추적관찰이 필요합니다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특별한 치료는 하지 않고 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개월 간격으로 엑스레이를 찍어 확인합니다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00107"/>
                  </a:ext>
                </a:extLst>
              </a:tr>
              <a:tr h="62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보조기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/>
                        <a:t>성장이 많이 남았고 측만증이 </a:t>
                      </a:r>
                      <a:r>
                        <a:rPr lang="en-US" altLang="ko-KR" sz="1500" dirty="0"/>
                        <a:t>25</a:t>
                      </a:r>
                      <a:r>
                        <a:rPr lang="ko-KR" altLang="en-US" sz="1500" dirty="0"/>
                        <a:t>도 이상일 경우에는 보조기 착용이 필요합니다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/>
                        <a:t>그러나 성장이 끝난 경우에는 보조기 치료는 필요하지 않습니다</a:t>
                      </a:r>
                      <a:r>
                        <a:rPr lang="en-US" altLang="ko-KR" sz="1500" dirty="0"/>
                        <a:t>. 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245946"/>
                  </a:ext>
                </a:extLst>
              </a:tr>
              <a:tr h="115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/>
                        <a:t>성장기에는 측만증이 </a:t>
                      </a:r>
                      <a:r>
                        <a:rPr lang="en-US" altLang="ko-KR" sz="1500" dirty="0"/>
                        <a:t>40</a:t>
                      </a:r>
                      <a:r>
                        <a:rPr lang="ko-KR" altLang="en-US" sz="1500" dirty="0"/>
                        <a:t>도를 넘어가는 경우 수술을 고려합니다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50</a:t>
                      </a:r>
                      <a:r>
                        <a:rPr lang="ko-KR" altLang="en-US" sz="1500" dirty="0"/>
                        <a:t>도 이상이 되면 성장이 멈춘 나이가 되더라도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년에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도 또는 </a:t>
                      </a:r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도씩 나빠질 수 </a:t>
                      </a:r>
                      <a:br>
                        <a:rPr lang="en-US" altLang="ko-KR" sz="1500" dirty="0"/>
                      </a:br>
                      <a:r>
                        <a:rPr lang="ko-KR" altLang="en-US" sz="1500" dirty="0"/>
                        <a:t>있다는 연구결과들이 있기때문에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이런 경우에는 수술의 대상이 됩니다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80</a:t>
                      </a:r>
                      <a:r>
                        <a:rPr lang="ko-KR" altLang="en-US" sz="1500" dirty="0"/>
                        <a:t>도 이상 넘어가면 심각한 증상들이 발생할 수 있기 때문입니다</a:t>
                      </a:r>
                      <a:r>
                        <a:rPr lang="en-US" altLang="ko-KR" sz="1500" dirty="0"/>
                        <a:t>. 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797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72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E69ACE-103F-4F42-B0B0-C76D664C0C5B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맑은 고딕"/>
              </a:rPr>
              <a:t>9</a:t>
            </a:fld>
            <a:endParaRPr lang="en-US" sz="1200" b="0" strike="noStrike" spc="-1">
              <a:latin typeface="Noto Sans CJK K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0"/>
            <a:ext cx="12191400" cy="74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95428"/>
            <a:ext cx="5101390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1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lang="en-US" sz="3000" b="0" strike="noStrike" spc="-1" dirty="0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lang="ko-KR" sz="3000" b="0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연구 </a:t>
            </a:r>
            <a:r>
              <a:rPr lang="ko-KR" altLang="en-US" sz="3000" spc="-1" dirty="0">
                <a:solidFill>
                  <a:srgbClr val="FFFFFF"/>
                </a:solidFill>
                <a:latin typeface="맑은 고딕"/>
                <a:ea typeface="맑은 고딕"/>
              </a:rPr>
              <a:t>배경과 동기</a:t>
            </a:r>
            <a:endParaRPr lang="en-US" sz="3000" b="0" strike="noStrike" spc="-1" dirty="0">
              <a:latin typeface="Noto Sans CJK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E47479-3D22-45A6-AB02-1F651A40E8F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17259" y="1863458"/>
            <a:ext cx="3943871" cy="4191096"/>
          </a:xfrm>
          <a:prstGeom prst="rect">
            <a:avLst/>
          </a:prstGeom>
          <a:ln>
            <a:noFill/>
          </a:ln>
        </p:spPr>
      </p:pic>
      <p:sp>
        <p:nvSpPr>
          <p:cNvPr id="6" name="CustomShape 5">
            <a:extLst>
              <a:ext uri="{FF2B5EF4-FFF2-40B4-BE49-F238E27FC236}">
                <a16:creationId xmlns:a16="http://schemas.microsoft.com/office/drawing/2014/main" id="{DCADD894-98CF-421A-99FF-F6AD2DFCBCEB}"/>
              </a:ext>
            </a:extLst>
          </p:cNvPr>
          <p:cNvSpPr/>
          <p:nvPr/>
        </p:nvSpPr>
        <p:spPr>
          <a:xfrm>
            <a:off x="5639109" y="1863458"/>
            <a:ext cx="5942742" cy="350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b="1" strike="noStrike" spc="-1" dirty="0">
                <a:solidFill>
                  <a:srgbClr val="000000"/>
                </a:solidFill>
                <a:latin typeface="Times New Roman"/>
              </a:rPr>
              <a:t>연구 결과</a:t>
            </a:r>
            <a:endParaRPr lang="en-US" b="1" strike="noStrike" spc="-1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1500" spc="-1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</a:rPr>
              <a:t>“20</a:t>
            </a:r>
            <a:r>
              <a:rPr lang="ko-KR" sz="1500" b="0" strike="noStrike" spc="-1" dirty="0">
                <a:solidFill>
                  <a:srgbClr val="000000"/>
                </a:solidFill>
                <a:latin typeface="Times New Roman"/>
              </a:rPr>
              <a:t>명의 피험자 중 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</a:rPr>
              <a:t>15</a:t>
            </a:r>
            <a:r>
              <a:rPr lang="ko-KR" sz="1500" b="0" strike="noStrike" spc="-1" dirty="0">
                <a:solidFill>
                  <a:srgbClr val="000000"/>
                </a:solidFill>
                <a:latin typeface="Times New Roman"/>
              </a:rPr>
              <a:t>명의 정상 피험자는 양발의 압력차가 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</a:rPr>
              <a:t>30(ADC) </a:t>
            </a:r>
            <a:r>
              <a:rPr lang="ko-KR" sz="1500" b="0" strike="noStrike" spc="-1" dirty="0">
                <a:solidFill>
                  <a:srgbClr val="000000"/>
                </a:solidFill>
                <a:latin typeface="Times New Roman"/>
              </a:rPr>
              <a:t>이하인데 반해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ko-KR" sz="1500" b="0" strike="noStrike" spc="-1" dirty="0">
                <a:solidFill>
                  <a:srgbClr val="000000"/>
                </a:solidFill>
                <a:latin typeface="Times New Roman"/>
              </a:rPr>
              <a:t>척추측만증을 앓고 있는 피험자는 양발의 압력차가 </a:t>
            </a:r>
            <a:br>
              <a:rPr lang="en-US" altLang="ko-KR" sz="1500" b="0" strike="noStrike" spc="-1" dirty="0">
                <a:solidFill>
                  <a:srgbClr val="000000"/>
                </a:solidFill>
                <a:latin typeface="Times New Roman"/>
              </a:rPr>
            </a:b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</a:rPr>
              <a:t>30(ADC) </a:t>
            </a:r>
            <a:r>
              <a:rPr lang="ko-KR" sz="1500" b="0" strike="noStrike" spc="-1" dirty="0">
                <a:solidFill>
                  <a:srgbClr val="000000"/>
                </a:solidFill>
                <a:latin typeface="Times New Roman"/>
              </a:rPr>
              <a:t>이상으로 나타난다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</a:rPr>
              <a:t>.”</a:t>
            </a:r>
            <a:endParaRPr lang="en-US" sz="15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홍주희</a:t>
            </a:r>
            <a:r>
              <a:rPr lang="en-US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, “</a:t>
            </a:r>
            <a:r>
              <a:rPr 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인체 보행 시 양발에 가해지는 압력분포를 통한 자세 뒤틀림 측정 및 분석“</a:t>
            </a:r>
            <a:r>
              <a:rPr lang="en-US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, </a:t>
            </a:r>
            <a:r>
              <a:rPr lang="ko-KR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전기학회논문집 </a:t>
            </a:r>
            <a:r>
              <a:rPr lang="en-US" sz="1000" b="0" strike="noStrike" spc="-1" dirty="0">
                <a:solidFill>
                  <a:srgbClr val="000000"/>
                </a:solidFill>
                <a:latin typeface="Noto Sans KR"/>
                <a:ea typeface="맑은 고딕"/>
              </a:rPr>
              <a:t>2016 no.3(2016), pp.487~492</a:t>
            </a:r>
            <a:endParaRPr lang="en-US" sz="10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</a:pPr>
            <a:endParaRPr lang="en-US" sz="1000" b="0" strike="noStrike" spc="-1" dirty="0">
              <a:latin typeface="Noto Sans CJK KR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ko-KR" altLang="en-US" b="1" strike="noStrike" spc="-1" dirty="0">
                <a:latin typeface="Noto Sans CJK KR"/>
              </a:rPr>
              <a:t>연구에 활용된 센서 및 단위</a:t>
            </a:r>
            <a:endParaRPr lang="en-US" altLang="ko-KR" b="1" strike="noStrike" spc="-1" dirty="0">
              <a:latin typeface="Noto Sans CJK KR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endParaRPr lang="en-US" spc="-1" dirty="0">
              <a:latin typeface="Noto Sans CJK KR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strike="noStrike" spc="-1" dirty="0">
                <a:latin typeface="Noto Sans CJK KR"/>
              </a:rPr>
              <a:t>Piezo-resistive effect </a:t>
            </a:r>
            <a:r>
              <a:rPr lang="ko-KR" altLang="en-US" sz="1500" b="0" strike="noStrike" spc="-1" dirty="0">
                <a:latin typeface="Noto Sans CJK KR"/>
              </a:rPr>
              <a:t>기반의 압력센서 </a:t>
            </a:r>
            <a:br>
              <a:rPr lang="en-US" altLang="ko-KR" sz="1500" spc="-1" dirty="0">
                <a:latin typeface="Noto Sans CJK KR"/>
              </a:rPr>
            </a:br>
            <a:r>
              <a:rPr lang="ko-KR" altLang="en-US" sz="1500" spc="-1" dirty="0">
                <a:latin typeface="Noto Sans CJK KR"/>
              </a:rPr>
              <a:t>압력에 따라 저항에 가해지는 전압이 변화하는 센서</a:t>
            </a:r>
            <a:endParaRPr lang="en-US" altLang="ko-KR" sz="1500" b="0" strike="noStrike" spc="-1" dirty="0">
              <a:latin typeface="Noto Sans CJK KR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spc="-1" dirty="0">
                <a:latin typeface="Noto Sans CJK KR"/>
              </a:rPr>
              <a:t>Atmega128 MCU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500" b="0" strike="noStrike" spc="-1" dirty="0">
                <a:latin typeface="Noto Sans CJK KR"/>
              </a:rPr>
              <a:t>값 비교 단위 </a:t>
            </a:r>
            <a:r>
              <a:rPr lang="en-US" altLang="ko-KR" sz="1500" b="0" strike="noStrike" spc="-1" dirty="0">
                <a:latin typeface="Noto Sans CJK KR"/>
              </a:rPr>
              <a:t>: ADC</a:t>
            </a:r>
            <a:endParaRPr lang="en-US" sz="1500" b="0" strike="noStrike" spc="-1" dirty="0">
              <a:latin typeface="Noto Sans CJK K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5B1B2-F347-4FB3-93B7-52DC3898854A}"/>
              </a:ext>
            </a:extLst>
          </p:cNvPr>
          <p:cNvSpPr/>
          <p:nvPr/>
        </p:nvSpPr>
        <p:spPr>
          <a:xfrm>
            <a:off x="706957" y="1153934"/>
            <a:ext cx="5287576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족저압을 </a:t>
            </a:r>
            <a:r>
              <a:rPr lang="ko-KR" alt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통한</a:t>
            </a:r>
            <a:r>
              <a:rPr lang="ko-K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척추측만증 추적관측</a:t>
            </a:r>
            <a:r>
              <a:rPr lang="en-US" altLang="ko-K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ko-KR" alt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연구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2000" b="1" strike="noStrike" spc="-1" dirty="0">
              <a:latin typeface="Noto Sans CJK K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B0532D-3EDD-4D60-B71B-A49D32D2AFCB}"/>
                  </a:ext>
                </a:extLst>
              </p:cNvPr>
              <p:cNvSpPr txBox="1"/>
              <p:nvPr/>
            </p:nvSpPr>
            <p:spPr>
              <a:xfrm>
                <a:off x="7430872" y="5527497"/>
                <a:ext cx="308849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500" i="1" dirty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ko-KR" sz="1500" dirty="0"/>
                  <a:t> : </a:t>
                </a:r>
                <a:r>
                  <a:rPr lang="ko-KR" altLang="en-US" sz="1500" dirty="0"/>
                  <a:t>선택된 핀의 입력 전압</a:t>
                </a:r>
                <a:endParaRPr lang="en-US" altLang="ko-KR" sz="15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500" i="1" dirty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r>
                  <a:rPr lang="en-US" altLang="ko-KR" sz="1500" dirty="0"/>
                  <a:t> : </a:t>
                </a:r>
                <a:r>
                  <a:rPr lang="ko-KR" altLang="en-US" sz="1500" dirty="0"/>
                  <a:t>입력 전압 기준 </a:t>
                </a:r>
                <a:endParaRPr lang="en-US" altLang="ko-KR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B0532D-3EDD-4D60-B71B-A49D32D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872" y="5527497"/>
                <a:ext cx="3088498" cy="553998"/>
              </a:xfrm>
              <a:prstGeom prst="rect">
                <a:avLst/>
              </a:prstGeom>
              <a:blipFill>
                <a:blip r:embed="rId4"/>
                <a:stretch>
                  <a:fillRect t="-3297" b="-98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3FE42E-0DFD-4244-8E41-E5DFF5DA5592}"/>
                  </a:ext>
                </a:extLst>
              </p:cNvPr>
              <p:cNvSpPr txBox="1"/>
              <p:nvPr/>
            </p:nvSpPr>
            <p:spPr>
              <a:xfrm>
                <a:off x="5639109" y="5527497"/>
                <a:ext cx="1589922" cy="471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50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ko-KR" altLang="en-US" sz="15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ko-KR" altLang="en-US" sz="1500" i="0">
                              <a:latin typeface="Cambria Math" panose="02040503050406030204" pitchFamily="18" charset="0"/>
                            </a:rPr>
                            <m:t>×1024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3FE42E-0DFD-4244-8E41-E5DFF5DA5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109" y="5527497"/>
                <a:ext cx="1589922" cy="471411"/>
              </a:xfrm>
              <a:prstGeom prst="rect">
                <a:avLst/>
              </a:prstGeom>
              <a:blipFill>
                <a:blip r:embed="rId5"/>
                <a:stretch>
                  <a:fillRect l="-1533" t="-1299" r="-1149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92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4478</Words>
  <Application>Microsoft Office PowerPoint</Application>
  <PresentationFormat>와이드스크린</PresentationFormat>
  <Paragraphs>1207</Paragraphs>
  <Slides>58</Slides>
  <Notes>47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2" baseType="lpstr">
      <vt:lpstr>DejaVu Sans</vt:lpstr>
      <vt:lpstr>Nanum Gothic</vt:lpstr>
      <vt:lpstr>Noto Sans CJK KR</vt:lpstr>
      <vt:lpstr>Noto Sans KR</vt:lpstr>
      <vt:lpstr>Noto Serif CJK KR</vt:lpstr>
      <vt:lpstr>맑은 고딕</vt:lpstr>
      <vt:lpstr>-윤고딕330</vt:lpstr>
      <vt:lpstr>-윤고딕350</vt:lpstr>
      <vt:lpstr>Arial</vt:lpstr>
      <vt:lpstr>Cambria Math</vt:lpstr>
      <vt:lpstr>Courier New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227</cp:revision>
  <dcterms:created xsi:type="dcterms:W3CDTF">2022-11-18T11:15:19Z</dcterms:created>
  <dcterms:modified xsi:type="dcterms:W3CDTF">2022-12-04T14:34:58Z</dcterms:modified>
</cp:coreProperties>
</file>